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5"/>
  </p:notesMasterIdLst>
  <p:sldIdLst>
    <p:sldId id="256" r:id="rId2"/>
    <p:sldId id="283" r:id="rId3"/>
    <p:sldId id="281" r:id="rId4"/>
    <p:sldId id="280" r:id="rId5"/>
    <p:sldId id="258" r:id="rId6"/>
    <p:sldId id="259" r:id="rId7"/>
    <p:sldId id="285" r:id="rId8"/>
    <p:sldId id="260" r:id="rId9"/>
    <p:sldId id="261" r:id="rId10"/>
    <p:sldId id="286" r:id="rId11"/>
    <p:sldId id="262" r:id="rId12"/>
    <p:sldId id="263" r:id="rId13"/>
    <p:sldId id="287" r:id="rId14"/>
    <p:sldId id="264" r:id="rId15"/>
    <p:sldId id="265" r:id="rId16"/>
    <p:sldId id="288" r:id="rId17"/>
    <p:sldId id="266" r:id="rId18"/>
    <p:sldId id="267" r:id="rId19"/>
    <p:sldId id="289" r:id="rId20"/>
    <p:sldId id="268" r:id="rId21"/>
    <p:sldId id="269" r:id="rId22"/>
    <p:sldId id="290" r:id="rId23"/>
    <p:sldId id="270" r:id="rId24"/>
    <p:sldId id="271" r:id="rId25"/>
    <p:sldId id="272" r:id="rId26"/>
    <p:sldId id="275" r:id="rId27"/>
    <p:sldId id="273" r:id="rId28"/>
    <p:sldId id="274" r:id="rId29"/>
    <p:sldId id="276" r:id="rId30"/>
    <p:sldId id="278" r:id="rId31"/>
    <p:sldId id="282" r:id="rId32"/>
    <p:sldId id="284" r:id="rId33"/>
    <p:sldId id="279" r:id="rId3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48" autoAdjust="0"/>
    <p:restoredTop sz="93822" autoAdjust="0"/>
  </p:normalViewPr>
  <p:slideViewPr>
    <p:cSldViewPr>
      <p:cViewPr>
        <p:scale>
          <a:sx n="63" d="100"/>
          <a:sy n="63" d="100"/>
        </p:scale>
        <p:origin x="144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Documents%20and%20Settings\Marie\Mis%20documentos\1-RIABM\4.Proyectos%20en%20RED\1-Foresteria%20analoga\2-An&#225;lisis%20econ&#243;mico%20DA\Tableaux-calculs-coutsFA_23ago2010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Documents%20and%20Settings\Nouvel%20utilisateur\Bureau\&#233;tudes\rapport\R&#233;capitulatif%20establecimiento\Classeur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Documents%20and%20Settings\Nouvel%20utilisateur\Bureau\&#233;tudes\rapport\R&#233;capitulatif%20establecimiento\Classeur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Documents%20and%20Settings\Nouvel%20utilisateur\Bureau\&#233;tudes\rapport\R&#233;capitulatif%20establecimiento\Classeur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Documents%20and%20Settings\Nouvel%20utilisateur\Bureau\&#233;tudes\rapport\R&#233;capitulatif%20establecimiento\Classeur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'costos del proyecto por fincas'!$M$17:$M$21</c:f>
              <c:strCache>
                <c:ptCount val="5"/>
                <c:pt idx="0">
                  <c:v>Análisis de suelo</c:v>
                </c:pt>
                <c:pt idx="1">
                  <c:v>Preparación de terreno</c:v>
                </c:pt>
                <c:pt idx="2">
                  <c:v>Plantación</c:v>
                </c:pt>
                <c:pt idx="3">
                  <c:v>Transporte</c:v>
                </c:pt>
                <c:pt idx="4">
                  <c:v>Costo de plantas</c:v>
                </c:pt>
              </c:strCache>
            </c:strRef>
          </c:cat>
          <c:val>
            <c:numRef>
              <c:f>'costos del proyecto por fincas'!$N$17:$N$21</c:f>
              <c:numCache>
                <c:formatCode>General</c:formatCode>
                <c:ptCount val="5"/>
                <c:pt idx="0">
                  <c:v>5000.0</c:v>
                </c:pt>
                <c:pt idx="1">
                  <c:v>150000.0</c:v>
                </c:pt>
                <c:pt idx="2">
                  <c:v>100000.0</c:v>
                </c:pt>
                <c:pt idx="3">
                  <c:v>17700.0</c:v>
                </c:pt>
                <c:pt idx="4" formatCode="#,##0">
                  <c:v>550368.0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69614698964823"/>
          <c:y val="0.276940809995471"/>
          <c:w val="0.320597773864195"/>
          <c:h val="0.42983792399135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cat>
            <c:strRef>
              <c:f>Hoja1!$A$2:$A$6</c:f>
              <c:strCache>
                <c:ptCount val="5"/>
                <c:pt idx="0">
                  <c:v>Análisis de suelo</c:v>
                </c:pt>
                <c:pt idx="1">
                  <c:v>Preparación de terreno</c:v>
                </c:pt>
                <c:pt idx="2">
                  <c:v>Plantación</c:v>
                </c:pt>
                <c:pt idx="3">
                  <c:v>Transporte</c:v>
                </c:pt>
                <c:pt idx="4">
                  <c:v>Costo de plantas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10.0</c:v>
                </c:pt>
                <c:pt idx="1">
                  <c:v>700.0</c:v>
                </c:pt>
                <c:pt idx="2">
                  <c:v>450.0</c:v>
                </c:pt>
                <c:pt idx="3">
                  <c:v>20.53</c:v>
                </c:pt>
                <c:pt idx="4">
                  <c:v>552.0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Lbls>
            <c:dLbl>
              <c:idx val="0"/>
              <c:layout>
                <c:manualLayout>
                  <c:x val="-0.0255429967337859"/>
                  <c:y val="-0.004271120297699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051097990465039"/>
                  <c:y val="0.1248301282804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0130701604617354"/>
                  <c:y val="0.000281861223613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000565311149074943"/>
                  <c:y val="0.02990769883799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00046586235428068"/>
                  <c:y val="-0.007591797838392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0152570236737382"/>
                  <c:y val="0.003688313496790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Hoja1!$A$2:$A$8</c:f>
              <c:strCache>
                <c:ptCount val="7"/>
                <c:pt idx="0">
                  <c:v>Pacayitas</c:v>
                </c:pt>
                <c:pt idx="1">
                  <c:v>Trinidad</c:v>
                </c:pt>
                <c:pt idx="2">
                  <c:v>El Triunfo</c:v>
                </c:pt>
                <c:pt idx="3">
                  <c:v>Colegio Braulio Carrillo</c:v>
                </c:pt>
                <c:pt idx="4">
                  <c:v>Colegio de Pacayas</c:v>
                </c:pt>
                <c:pt idx="5">
                  <c:v>Guayabo</c:v>
                </c:pt>
                <c:pt idx="6">
                  <c:v>CATIE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1646.14</c:v>
                </c:pt>
                <c:pt idx="1">
                  <c:v>3377.54</c:v>
                </c:pt>
                <c:pt idx="2">
                  <c:v>1357.34</c:v>
                </c:pt>
                <c:pt idx="3">
                  <c:v>728.37</c:v>
                </c:pt>
                <c:pt idx="4">
                  <c:v>1451.74</c:v>
                </c:pt>
                <c:pt idx="5">
                  <c:v>713.6700000000001</c:v>
                </c:pt>
                <c:pt idx="6">
                  <c:v>1741.42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invertIfNegative val="0"/>
          <c:cat>
            <c:strRef>
              <c:f>Hoja1!$A$2:$A$8</c:f>
              <c:strCache>
                <c:ptCount val="7"/>
                <c:pt idx="0">
                  <c:v>Pacayitas</c:v>
                </c:pt>
                <c:pt idx="1">
                  <c:v>Trinidad</c:v>
                </c:pt>
                <c:pt idx="2">
                  <c:v>El Triunfo</c:v>
                </c:pt>
                <c:pt idx="3">
                  <c:v>Colegio Braulio Carrillo</c:v>
                </c:pt>
                <c:pt idx="4">
                  <c:v>Colegio de Pacayas</c:v>
                </c:pt>
                <c:pt idx="5">
                  <c:v>Guayabo</c:v>
                </c:pt>
                <c:pt idx="6">
                  <c:v>CATIE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1646.14</c:v>
                </c:pt>
                <c:pt idx="1">
                  <c:v>3377.54</c:v>
                </c:pt>
                <c:pt idx="2">
                  <c:v>1357.34</c:v>
                </c:pt>
                <c:pt idx="3">
                  <c:v>728.37</c:v>
                </c:pt>
                <c:pt idx="4">
                  <c:v>1451.74</c:v>
                </c:pt>
                <c:pt idx="5">
                  <c:v>713.6700000000001</c:v>
                </c:pt>
                <c:pt idx="6">
                  <c:v>1741.42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1250053280"/>
        <c:axId val="-1136172896"/>
      </c:barChart>
      <c:valAx>
        <c:axId val="-11361728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-1250053280"/>
        <c:crosses val="autoZero"/>
        <c:crossBetween val="between"/>
      </c:valAx>
      <c:catAx>
        <c:axId val="-1250053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13617289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fr-FR" sz="2800" b="1" dirty="0" err="1" smtClean="0"/>
              <a:t>Costos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del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establecimiento</a:t>
            </a:r>
            <a:r>
              <a:rPr lang="fr-FR" sz="2800" b="1" dirty="0" smtClean="0"/>
              <a:t>, </a:t>
            </a:r>
            <a:r>
              <a:rPr lang="fr-FR" sz="2800" b="1" dirty="0" err="1" smtClean="0"/>
              <a:t>dividido</a:t>
            </a:r>
            <a:r>
              <a:rPr lang="fr-FR" sz="2800" b="1" dirty="0" smtClean="0"/>
              <a:t> </a:t>
            </a:r>
            <a:r>
              <a:rPr lang="fr-FR" sz="2800" b="1" i="0" u="none" strike="noStrike" baseline="0" dirty="0" err="1" smtClean="0"/>
              <a:t>por</a:t>
            </a:r>
            <a:r>
              <a:rPr lang="fr-FR" sz="2800" b="1" i="0" u="none" strike="noStrike" baseline="0" dirty="0" smtClean="0"/>
              <a:t> </a:t>
            </a:r>
            <a:r>
              <a:rPr lang="fr-FR" sz="2800" b="1" i="0" u="none" strike="noStrike" baseline="0" dirty="0" err="1" smtClean="0"/>
              <a:t>categoría</a:t>
            </a:r>
            <a:r>
              <a:rPr lang="fr-FR" sz="2800" b="1" i="0" u="none" strike="noStrike" baseline="0" dirty="0" smtClean="0"/>
              <a:t> </a:t>
            </a:r>
          </a:p>
          <a:p>
            <a:pPr>
              <a:defRPr sz="3200"/>
            </a:pPr>
            <a:r>
              <a:rPr lang="es-ES" sz="2800" b="0" i="0" u="none" strike="noStrike" baseline="0" dirty="0" smtClean="0"/>
              <a:t>Sitios del proyecto FA en Costa Rica</a:t>
            </a:r>
            <a:endParaRPr lang="fr-FR" sz="2800" b="0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'analysis resultados'!$K$10:$K$12</c:f>
              <c:strCache>
                <c:ptCount val="3"/>
                <c:pt idx="0">
                  <c:v>Actividades</c:v>
                </c:pt>
                <c:pt idx="2">
                  <c:v>Plantas</c:v>
                </c:pt>
              </c:strCache>
            </c:strRef>
          </c:cat>
          <c:val>
            <c:numRef>
              <c:f>'analysis resultados'!$L$10:$L$12</c:f>
              <c:numCache>
                <c:formatCode>General</c:formatCode>
                <c:ptCount val="3"/>
                <c:pt idx="0" formatCode="#,##0">
                  <c:v>2.481075E6</c:v>
                </c:pt>
                <c:pt idx="2" formatCode="#,##0">
                  <c:v>3.027024E6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cat>
            <c:strRef>
              <c:f>Hoja1!$A$2:$A$6</c:f>
              <c:strCache>
                <c:ptCount val="5"/>
                <c:pt idx="0">
                  <c:v>Análisis de suelo</c:v>
                </c:pt>
                <c:pt idx="1">
                  <c:v>Preparación de terreno</c:v>
                </c:pt>
                <c:pt idx="2">
                  <c:v>Plantación</c:v>
                </c:pt>
                <c:pt idx="3">
                  <c:v>Transporte</c:v>
                </c:pt>
                <c:pt idx="4">
                  <c:v>Costo de plantas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10.0</c:v>
                </c:pt>
                <c:pt idx="1">
                  <c:v>1800.0</c:v>
                </c:pt>
                <c:pt idx="2">
                  <c:v>430.0</c:v>
                </c:pt>
                <c:pt idx="3">
                  <c:v>28.4</c:v>
                </c:pt>
                <c:pt idx="4">
                  <c:v>1104.0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cat>
            <c:strRef>
              <c:f>Hoja1!$A$2:$A$6</c:f>
              <c:strCache>
                <c:ptCount val="5"/>
                <c:pt idx="0">
                  <c:v>Análisis de suelo</c:v>
                </c:pt>
                <c:pt idx="1">
                  <c:v>Preparación de terreno</c:v>
                </c:pt>
                <c:pt idx="2">
                  <c:v>Plantación</c:v>
                </c:pt>
                <c:pt idx="3">
                  <c:v>Transporte</c:v>
                </c:pt>
                <c:pt idx="4">
                  <c:v>Costo de plantas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10.0</c:v>
                </c:pt>
                <c:pt idx="1">
                  <c:v>120.0</c:v>
                </c:pt>
                <c:pt idx="2">
                  <c:v>80.0</c:v>
                </c:pt>
                <c:pt idx="3">
                  <c:v>33.3</c:v>
                </c:pt>
                <c:pt idx="4">
                  <c:v>1104.0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51350158624351"/>
          <c:y val="0.122858605559602"/>
          <c:w val="0.239605262283298"/>
          <c:h val="0.691138055991035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cat>
            <c:strRef>
              <c:f>Hoja1!$A$2:$A$6</c:f>
              <c:strCache>
                <c:ptCount val="5"/>
                <c:pt idx="0">
                  <c:v>Análisis de suelo</c:v>
                </c:pt>
                <c:pt idx="1">
                  <c:v>Preparación de terreno</c:v>
                </c:pt>
                <c:pt idx="2">
                  <c:v>Plantación</c:v>
                </c:pt>
                <c:pt idx="3">
                  <c:v>Transporte</c:v>
                </c:pt>
                <c:pt idx="4">
                  <c:v>Costo de plantas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10.0</c:v>
                </c:pt>
                <c:pt idx="1">
                  <c:v>80.0</c:v>
                </c:pt>
                <c:pt idx="2">
                  <c:v>40.0</c:v>
                </c:pt>
                <c:pt idx="3">
                  <c:v>34.0</c:v>
                </c:pt>
                <c:pt idx="4">
                  <c:v>552.0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57566404658742"/>
          <c:y val="0.158871078718526"/>
          <c:w val="0.233615130726216"/>
          <c:h val="0.626140182656474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cat>
            <c:strRef>
              <c:f>Hoja1!$A$2:$A$6</c:f>
              <c:strCache>
                <c:ptCount val="5"/>
                <c:pt idx="0">
                  <c:v>Análisis de suelo</c:v>
                </c:pt>
                <c:pt idx="1">
                  <c:v>Preparación de terreno</c:v>
                </c:pt>
                <c:pt idx="2">
                  <c:v>Plantación</c:v>
                </c:pt>
                <c:pt idx="3">
                  <c:v>Transporte</c:v>
                </c:pt>
                <c:pt idx="4">
                  <c:v>Costo de plantas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10.0</c:v>
                </c:pt>
                <c:pt idx="1">
                  <c:v>150.0</c:v>
                </c:pt>
                <c:pt idx="2">
                  <c:v>150.0</c:v>
                </c:pt>
                <c:pt idx="3">
                  <c:v>41.0</c:v>
                </c:pt>
                <c:pt idx="4">
                  <c:v>1104.0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835155293088372"/>
          <c:y val="0.183289527833411"/>
          <c:w val="0.62174547189866"/>
          <c:h val="0.816710359276307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39929475428658"/>
          <c:y val="0.157445551137818"/>
          <c:w val="0.251252059956301"/>
          <c:h val="0.721232734721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cat>
            <c:strRef>
              <c:f>Hoja1!$A$2:$A$6</c:f>
              <c:strCache>
                <c:ptCount val="5"/>
                <c:pt idx="0">
                  <c:v>Análisis de suelo</c:v>
                </c:pt>
                <c:pt idx="1">
                  <c:v>Preparación de terreno</c:v>
                </c:pt>
                <c:pt idx="2">
                  <c:v>Plantación</c:v>
                </c:pt>
                <c:pt idx="3">
                  <c:v>Transporte</c:v>
                </c:pt>
                <c:pt idx="4">
                  <c:v>Costo de plantas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10.0</c:v>
                </c:pt>
                <c:pt idx="1">
                  <c:v>40.0</c:v>
                </c:pt>
                <c:pt idx="2">
                  <c:v>80.0</c:v>
                </c:pt>
                <c:pt idx="3">
                  <c:v>26.65000000000001</c:v>
                </c:pt>
                <c:pt idx="4">
                  <c:v>552.0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7EF4D-CDCC-42DA-8D69-D18B07A30E1A}" type="datetimeFigureOut">
              <a:rPr lang="fr-FR" smtClean="0"/>
              <a:pPr/>
              <a:t>12/11/2017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C7AF0-753C-427C-83C3-9A3350F6976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525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C7AF0-753C-427C-83C3-9A3350F6976D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C7AF0-753C-427C-83C3-9A3350F6976D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D813E-84E5-4B80-9FFA-BEABA428B3C3}" type="datetimeFigureOut">
              <a:rPr lang="fr-FR" smtClean="0"/>
              <a:pPr/>
              <a:t>12/11/2017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175C-6728-4B21-B75B-AAACCEEFCE4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D813E-84E5-4B80-9FFA-BEABA428B3C3}" type="datetimeFigureOut">
              <a:rPr lang="fr-FR" smtClean="0"/>
              <a:pPr/>
              <a:t>12/11/2017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175C-6728-4B21-B75B-AAACCEEFCE4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D813E-84E5-4B80-9FFA-BEABA428B3C3}" type="datetimeFigureOut">
              <a:rPr lang="fr-FR" smtClean="0"/>
              <a:pPr/>
              <a:t>12/11/2017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175C-6728-4B21-B75B-AAACCEEFCE4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D813E-84E5-4B80-9FFA-BEABA428B3C3}" type="datetimeFigureOut">
              <a:rPr lang="fr-FR" smtClean="0"/>
              <a:pPr/>
              <a:t>12/11/2017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175C-6728-4B21-B75B-AAACCEEFCE4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D813E-84E5-4B80-9FFA-BEABA428B3C3}" type="datetimeFigureOut">
              <a:rPr lang="fr-FR" smtClean="0"/>
              <a:pPr/>
              <a:t>12/11/2017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175C-6728-4B21-B75B-AAACCEEFCE4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D813E-84E5-4B80-9FFA-BEABA428B3C3}" type="datetimeFigureOut">
              <a:rPr lang="fr-FR" smtClean="0"/>
              <a:pPr/>
              <a:t>12/11/2017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175C-6728-4B21-B75B-AAACCEEFCE4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D813E-84E5-4B80-9FFA-BEABA428B3C3}" type="datetimeFigureOut">
              <a:rPr lang="fr-FR" smtClean="0"/>
              <a:pPr/>
              <a:t>12/11/2017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175C-6728-4B21-B75B-AAACCEEFCE4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D813E-84E5-4B80-9FFA-BEABA428B3C3}" type="datetimeFigureOut">
              <a:rPr lang="fr-FR" smtClean="0"/>
              <a:pPr/>
              <a:t>12/11/2017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175C-6728-4B21-B75B-AAACCEEFCE4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D813E-84E5-4B80-9FFA-BEABA428B3C3}" type="datetimeFigureOut">
              <a:rPr lang="fr-FR" smtClean="0"/>
              <a:pPr/>
              <a:t>12/11/2017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175C-6728-4B21-B75B-AAACCEEFCE4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D813E-84E5-4B80-9FFA-BEABA428B3C3}" type="datetimeFigureOut">
              <a:rPr lang="fr-FR" smtClean="0"/>
              <a:pPr/>
              <a:t>12/11/2017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175C-6728-4B21-B75B-AAACCEEFCE4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D813E-84E5-4B80-9FFA-BEABA428B3C3}" type="datetimeFigureOut">
              <a:rPr lang="fr-FR" smtClean="0"/>
              <a:pPr/>
              <a:t>12/11/2017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A175C-6728-4B21-B75B-AAACCEEFCE4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D813E-84E5-4B80-9FFA-BEABA428B3C3}" type="datetimeFigureOut">
              <a:rPr lang="fr-FR" smtClean="0"/>
              <a:pPr/>
              <a:t>12/11/2017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A175C-6728-4B21-B75B-AAACCEEFCE4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.xml"/><Relationship Id="rId3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6.xml"/><Relationship Id="rId3" Type="http://schemas.openxmlformats.org/officeDocument/2006/relationships/chart" Target="../charts/char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8.xml"/><Relationship Id="rId3" Type="http://schemas.openxmlformats.org/officeDocument/2006/relationships/chart" Target="../charts/char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Relationship Id="rId3" Type="http://schemas.openxmlformats.org/officeDocument/2006/relationships/image" Target="../media/image1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3816424"/>
          </a:xfrm>
        </p:spPr>
        <p:txBody>
          <a:bodyPr>
            <a:noAutofit/>
          </a:bodyPr>
          <a:lstStyle/>
          <a:p>
            <a:r>
              <a:rPr lang="fr-FR" sz="3600" b="1" dirty="0" err="1" smtClean="0"/>
              <a:t>Estudio</a:t>
            </a:r>
            <a:r>
              <a:rPr lang="fr-FR" sz="3600" b="1" dirty="0" smtClean="0"/>
              <a:t> de </a:t>
            </a:r>
            <a:r>
              <a:rPr lang="fr-FR" sz="3600" b="1" dirty="0" err="1" smtClean="0"/>
              <a:t>casos</a:t>
            </a: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200" b="1" dirty="0" err="1" smtClean="0"/>
              <a:t>Estimación</a:t>
            </a:r>
            <a:r>
              <a:rPr lang="fr-FR" sz="3200" b="1" dirty="0" smtClean="0"/>
              <a:t> de los </a:t>
            </a:r>
            <a:r>
              <a:rPr lang="fr-FR" sz="3200" b="1" dirty="0" err="1" smtClean="0"/>
              <a:t>costos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reales</a:t>
            </a:r>
            <a:r>
              <a:rPr lang="fr-FR" sz="3200" b="1" dirty="0" smtClean="0"/>
              <a:t> para el </a:t>
            </a:r>
            <a:r>
              <a:rPr lang="fr-FR" sz="3200" b="1" dirty="0" err="1" smtClean="0"/>
              <a:t>establecimiento</a:t>
            </a:r>
            <a:r>
              <a:rPr lang="fr-FR" sz="3200" b="1" dirty="0" smtClean="0"/>
              <a:t> y </a:t>
            </a:r>
            <a:r>
              <a:rPr lang="fr-FR" sz="3200" b="1" dirty="0" err="1" smtClean="0"/>
              <a:t>mantenimiento</a:t>
            </a:r>
            <a:r>
              <a:rPr lang="fr-FR" sz="3200" b="1" dirty="0" smtClean="0"/>
              <a:t> de </a:t>
            </a:r>
            <a:r>
              <a:rPr lang="fr-FR" sz="3200" b="1" dirty="0" err="1" smtClean="0"/>
              <a:t>sitios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demostrativos</a:t>
            </a:r>
            <a:r>
              <a:rPr lang="fr-FR" sz="3200" b="1" dirty="0" smtClean="0"/>
              <a:t> de Forestería </a:t>
            </a:r>
            <a:r>
              <a:rPr lang="fr-FR" sz="3200" b="1" dirty="0" err="1" smtClean="0"/>
              <a:t>Análoga</a:t>
            </a:r>
            <a:r>
              <a:rPr lang="fr-FR" sz="3200" b="1" dirty="0" smtClean="0"/>
              <a:t> en el Bosque Modelo </a:t>
            </a:r>
            <a:r>
              <a:rPr lang="fr-FR" sz="3200" b="1" dirty="0" err="1" smtClean="0"/>
              <a:t>Reventazón</a:t>
            </a:r>
            <a:r>
              <a:rPr lang="fr-FR" sz="3200" b="1" dirty="0" smtClean="0"/>
              <a:t>, Costa Rica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Charles </a:t>
            </a:r>
            <a:r>
              <a:rPr lang="fr-FR" sz="3200" dirty="0" err="1" smtClean="0"/>
              <a:t>Georgeot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2000" dirty="0" smtClean="0"/>
              <a:t>Proyecto </a:t>
            </a:r>
            <a:br>
              <a:rPr lang="fr-FR" sz="2000" dirty="0" smtClean="0"/>
            </a:br>
            <a:r>
              <a:rPr lang="fr-FR" sz="2000" dirty="0" smtClean="0"/>
              <a:t>«</a:t>
            </a:r>
            <a:r>
              <a:rPr lang="fr-FR" sz="2000" dirty="0" err="1" smtClean="0"/>
              <a:t>Restauración</a:t>
            </a:r>
            <a:r>
              <a:rPr lang="fr-FR" sz="2000" dirty="0" smtClean="0"/>
              <a:t> de la </a:t>
            </a:r>
            <a:r>
              <a:rPr lang="fr-FR" sz="2000" dirty="0" err="1" smtClean="0"/>
              <a:t>biodiversidad</a:t>
            </a:r>
            <a:r>
              <a:rPr lang="fr-FR" sz="2000" dirty="0" smtClean="0"/>
              <a:t> y </a:t>
            </a:r>
            <a:r>
              <a:rPr lang="fr-FR" sz="2000" dirty="0" err="1" smtClean="0"/>
              <a:t>desarollo</a:t>
            </a:r>
            <a:r>
              <a:rPr lang="fr-FR" sz="2000" dirty="0" smtClean="0"/>
              <a:t> </a:t>
            </a:r>
            <a:br>
              <a:rPr lang="fr-FR" sz="2000" dirty="0" smtClean="0"/>
            </a:br>
            <a:r>
              <a:rPr lang="fr-FR" sz="2000" dirty="0" err="1" smtClean="0"/>
              <a:t>comunal</a:t>
            </a:r>
            <a:r>
              <a:rPr lang="fr-FR" sz="2000" dirty="0" smtClean="0"/>
              <a:t> a traves de la Forestería </a:t>
            </a:r>
            <a:r>
              <a:rPr lang="fr-FR" sz="2000" dirty="0" err="1" smtClean="0"/>
              <a:t>Análoga</a:t>
            </a:r>
            <a:r>
              <a:rPr lang="fr-FR" sz="2000" dirty="0" smtClean="0"/>
              <a:t> »</a:t>
            </a:r>
            <a:br>
              <a:rPr lang="fr-FR" sz="2000" dirty="0" smtClean="0"/>
            </a:br>
            <a:r>
              <a:rPr lang="fr-FR" sz="2000" dirty="0" smtClean="0"/>
              <a:t>2010</a:t>
            </a:r>
            <a:endParaRPr lang="fr-FR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>
            <a:normAutofit/>
          </a:bodyPr>
          <a:lstStyle/>
          <a:p>
            <a:r>
              <a:rPr lang="es-CR" sz="3200" b="1" dirty="0" smtClean="0"/>
              <a:t>Estudio de caso 3</a:t>
            </a:r>
            <a:endParaRPr lang="es-CR" sz="32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199922"/>
              </p:ext>
            </p:extLst>
          </p:nvPr>
        </p:nvGraphicFramePr>
        <p:xfrm>
          <a:off x="861002" y="1412776"/>
          <a:ext cx="7421996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983"/>
                <a:gridCol w="1775529"/>
                <a:gridCol w="29334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R" sz="1600" dirty="0" smtClean="0"/>
                        <a:t>Nombre del propietario del sitio demostrativo de FA</a:t>
                      </a:r>
                      <a:endParaRPr lang="es-CR" sz="16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600" dirty="0" smtClean="0"/>
                        <a:t>Ubicación</a:t>
                      </a:r>
                      <a:endParaRPr lang="es-CR" sz="16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600" dirty="0" smtClean="0"/>
                        <a:t>Área (ha) en</a:t>
                      </a:r>
                      <a:r>
                        <a:rPr lang="es-CR" sz="1600" baseline="0" dirty="0" smtClean="0"/>
                        <a:t> </a:t>
                      </a:r>
                      <a:r>
                        <a:rPr lang="es-CR" sz="1600" dirty="0" err="1" smtClean="0"/>
                        <a:t>Forestería</a:t>
                      </a:r>
                      <a:r>
                        <a:rPr lang="es-CR" sz="1600" dirty="0" smtClean="0"/>
                        <a:t> Análoga</a:t>
                      </a:r>
                      <a:endParaRPr lang="es-CR" sz="16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R" sz="1800" b="0" i="0" dirty="0" smtClean="0">
                          <a:solidFill>
                            <a:schemeClr val="tx1"/>
                          </a:solidFill>
                        </a:rPr>
                        <a:t>Sr.</a:t>
                      </a:r>
                      <a:r>
                        <a:rPr lang="es-CR" sz="1800" b="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CR" sz="1800" b="0" i="0" baseline="0" dirty="0" err="1" smtClean="0">
                          <a:solidFill>
                            <a:schemeClr val="tx1"/>
                          </a:solidFill>
                        </a:rPr>
                        <a:t>Canossa</a:t>
                      </a:r>
                      <a:endParaRPr lang="es-CR" sz="18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800" i="0" dirty="0" smtClean="0">
                          <a:solidFill>
                            <a:schemeClr val="tx1"/>
                          </a:solidFill>
                        </a:rPr>
                        <a:t>El Triunfo</a:t>
                      </a:r>
                      <a:endParaRPr lang="es-CR" sz="18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800" i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s-CR" sz="18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999" y="3086960"/>
            <a:ext cx="4104457" cy="3078342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9263" y="3086959"/>
            <a:ext cx="4104457" cy="3078343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7" name="6 CuadroTexto"/>
          <p:cNvSpPr txBox="1"/>
          <p:nvPr/>
        </p:nvSpPr>
        <p:spPr>
          <a:xfrm>
            <a:off x="1907704" y="62373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 smtClean="0"/>
              <a:t>2008</a:t>
            </a:r>
            <a:endParaRPr lang="es-CR" dirty="0"/>
          </a:p>
        </p:txBody>
      </p:sp>
      <p:sp>
        <p:nvSpPr>
          <p:cNvPr id="8" name="7 CuadroTexto"/>
          <p:cNvSpPr txBox="1"/>
          <p:nvPr/>
        </p:nvSpPr>
        <p:spPr>
          <a:xfrm>
            <a:off x="6300192" y="62373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 smtClean="0"/>
              <a:t>2010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92430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468940"/>
              </p:ext>
            </p:extLst>
          </p:nvPr>
        </p:nvGraphicFramePr>
        <p:xfrm>
          <a:off x="179512" y="1268759"/>
          <a:ext cx="8712968" cy="3655476"/>
        </p:xfrm>
        <a:graphic>
          <a:graphicData uri="http://schemas.openxmlformats.org/drawingml/2006/table">
            <a:tbl>
              <a:tblPr/>
              <a:tblGrid>
                <a:gridCol w="1600919"/>
                <a:gridCol w="793376"/>
                <a:gridCol w="669411"/>
                <a:gridCol w="1094434"/>
                <a:gridCol w="414398"/>
                <a:gridCol w="311685"/>
                <a:gridCol w="425022"/>
                <a:gridCol w="609199"/>
                <a:gridCol w="297516"/>
                <a:gridCol w="665868"/>
                <a:gridCol w="906715"/>
                <a:gridCol w="924425"/>
              </a:tblGrid>
              <a:tr h="3636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Actividades</a:t>
                      </a:r>
                      <a:endParaRPr lang="fr-FR" sz="12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fr-FR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para el </a:t>
                      </a:r>
                      <a:r>
                        <a:rPr lang="fr-FR" sz="12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establecimiento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Mano</a:t>
                      </a:r>
                      <a:r>
                        <a:rPr lang="fr-FR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fr-FR" sz="12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obra</a:t>
                      </a:r>
                      <a:endParaRPr lang="fr-FR" sz="1200" b="1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Insumos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Servicios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kern="1200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36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Jornales</a:t>
                      </a:r>
                      <a:r>
                        <a:rPr lang="fr-FR" sz="1200" i="1" baseline="30000" dirty="0" smtClean="0"/>
                        <a:t>1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ipo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°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Vehículo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Alquiler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</a:p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día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la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gasolina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/Km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2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Análisis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suelo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+mn-ea"/>
                          <a:cs typeface="+mn-cs"/>
                        </a:rPr>
                        <a:t>10.00</a:t>
                      </a:r>
                      <a:endParaRPr lang="fr-FR" sz="12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742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Preparación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terreno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120.00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+mn-ea"/>
                          <a:cs typeface="+mn-cs"/>
                        </a:rPr>
                        <a:t>120.00</a:t>
                      </a:r>
                      <a:endParaRPr lang="fr-FR" sz="12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742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Plantación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+mn-ea"/>
                          <a:cs typeface="+mn-cs"/>
                        </a:rPr>
                        <a:t>80.00</a:t>
                      </a:r>
                      <a:endParaRPr lang="fr-FR" sz="12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6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Transporte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Microbus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+mn-ea"/>
                          <a:cs typeface="+mn-cs"/>
                        </a:rPr>
                        <a:t>33.30</a:t>
                      </a:r>
                      <a:endParaRPr lang="fr-FR" sz="12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29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+mn-ea"/>
                          <a:cs typeface="+mn-cs"/>
                        </a:rPr>
                        <a:t>243.30</a:t>
                      </a:r>
                      <a:endParaRPr lang="fr-FR" sz="12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366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Tipo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plantas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Cantidad</a:t>
                      </a:r>
                      <a:r>
                        <a:rPr lang="fr-FR" sz="1200" b="1" i="1" baseline="30000" dirty="0" smtClean="0"/>
                        <a:t>2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unitario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19742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Arbóles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maderables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742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Arbóles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frutales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742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Plantas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medicinales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29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promedio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/planta*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1.15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29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1104.00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+mn-ea"/>
                          <a:cs typeface="+mn-cs"/>
                        </a:rPr>
                        <a:t>1104.00</a:t>
                      </a:r>
                      <a:endParaRPr lang="fr-FR" sz="12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7298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+mn-ea"/>
                          <a:cs typeface="+mn-cs"/>
                        </a:rPr>
                        <a:t>1347.30</a:t>
                      </a:r>
                      <a:endParaRPr lang="fr-FR" sz="12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ZoneTexte 5"/>
          <p:cNvSpPr txBox="1"/>
          <p:nvPr/>
        </p:nvSpPr>
        <p:spPr>
          <a:xfrm>
            <a:off x="28575" y="16002000"/>
            <a:ext cx="6057900" cy="295275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i="1"/>
              <a:t>*La</a:t>
            </a:r>
            <a:r>
              <a:rPr lang="fr-FR" sz="1100" i="1" baseline="0"/>
              <a:t> quantidad de las semillas es una estimation calculada en fonction del area del sitio (triunfo: 2 ha)</a:t>
            </a:r>
            <a:endParaRPr lang="fr-FR" sz="1100" i="1"/>
          </a:p>
        </p:txBody>
      </p:sp>
      <p:sp>
        <p:nvSpPr>
          <p:cNvPr id="6" name="4 CuadroTexto"/>
          <p:cNvSpPr txBox="1"/>
          <p:nvPr/>
        </p:nvSpPr>
        <p:spPr>
          <a:xfrm>
            <a:off x="179512" y="5013176"/>
            <a:ext cx="255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1400" i="1" dirty="0" smtClean="0"/>
              <a:t>Leyenda:</a:t>
            </a:r>
          </a:p>
          <a:p>
            <a:r>
              <a:rPr lang="es-CR" sz="1400" dirty="0" smtClean="0"/>
              <a:t>UTH: Unidad de Trabajo Hombre</a:t>
            </a:r>
            <a:endParaRPr lang="es-CR" sz="1400" dirty="0"/>
          </a:p>
        </p:txBody>
      </p:sp>
      <p:sp>
        <p:nvSpPr>
          <p:cNvPr id="7" name="ZoneTexte 1"/>
          <p:cNvSpPr txBox="1"/>
          <p:nvPr/>
        </p:nvSpPr>
        <p:spPr>
          <a:xfrm>
            <a:off x="179512" y="5733256"/>
            <a:ext cx="8064896" cy="792088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i="1" u="sng" dirty="0" smtClean="0"/>
              <a:t>NOTA:</a:t>
            </a:r>
          </a:p>
          <a:p>
            <a:r>
              <a:rPr lang="fr-FR" sz="1400" i="1" baseline="30000" dirty="0" smtClean="0"/>
              <a:t>1</a:t>
            </a:r>
            <a:r>
              <a:rPr lang="fr-FR" sz="1400" i="1" dirty="0" smtClean="0"/>
              <a:t>1 </a:t>
            </a:r>
            <a:r>
              <a:rPr lang="fr-FR" sz="1400" i="1" dirty="0" err="1" smtClean="0"/>
              <a:t>jornal</a:t>
            </a:r>
            <a:r>
              <a:rPr lang="fr-FR" sz="1400" i="1" dirty="0" smtClean="0"/>
              <a:t> = 1</a:t>
            </a:r>
            <a:r>
              <a:rPr lang="fr-FR" sz="1400" i="1" dirty="0" smtClean="0">
                <a:solidFill>
                  <a:srgbClr val="000000"/>
                </a:solidFill>
              </a:rPr>
              <a:t>0 $US</a:t>
            </a:r>
          </a:p>
          <a:p>
            <a:r>
              <a:rPr lang="fr-FR" sz="1400" i="1" baseline="30000" dirty="0" smtClean="0"/>
              <a:t>2</a:t>
            </a:r>
            <a:r>
              <a:rPr lang="fr-FR" sz="1400" i="1" dirty="0" smtClean="0"/>
              <a:t>La</a:t>
            </a:r>
            <a:r>
              <a:rPr lang="fr-FR" sz="1400" i="1" baseline="0" dirty="0" smtClean="0"/>
              <a:t> </a:t>
            </a:r>
            <a:r>
              <a:rPr lang="fr-FR" sz="1400" i="1" dirty="0" err="1" smtClean="0"/>
              <a:t>c</a:t>
            </a:r>
            <a:r>
              <a:rPr lang="fr-FR" sz="1400" i="1" baseline="0" dirty="0" err="1" smtClean="0"/>
              <a:t>antidad</a:t>
            </a:r>
            <a:r>
              <a:rPr lang="fr-FR" sz="1400" i="1" baseline="0" dirty="0" smtClean="0"/>
              <a:t> </a:t>
            </a:r>
            <a:r>
              <a:rPr lang="fr-FR" sz="1400" i="1" baseline="0" dirty="0"/>
              <a:t>de </a:t>
            </a:r>
            <a:r>
              <a:rPr lang="fr-FR" sz="1400" i="1" baseline="0" dirty="0" smtClean="0"/>
              <a:t>plantas</a:t>
            </a:r>
            <a:r>
              <a:rPr lang="fr-FR" sz="1400" i="1" dirty="0" smtClean="0"/>
              <a:t> </a:t>
            </a:r>
            <a:r>
              <a:rPr lang="fr-FR" sz="1400" i="1" baseline="0" dirty="0" smtClean="0"/>
              <a:t>es </a:t>
            </a:r>
            <a:r>
              <a:rPr lang="fr-FR" sz="1400" i="1" baseline="0" dirty="0" err="1"/>
              <a:t>una</a:t>
            </a:r>
            <a:r>
              <a:rPr lang="fr-FR" sz="1400" i="1" baseline="0" dirty="0"/>
              <a:t> </a:t>
            </a:r>
            <a:r>
              <a:rPr lang="fr-FR" sz="1400" i="1" baseline="0" dirty="0" err="1" smtClean="0"/>
              <a:t>estimación</a:t>
            </a:r>
            <a:r>
              <a:rPr lang="fr-FR" sz="1400" i="1" baseline="0" dirty="0" smtClean="0"/>
              <a:t> </a:t>
            </a:r>
            <a:r>
              <a:rPr lang="fr-FR" sz="1400" i="1" baseline="0" dirty="0" err="1"/>
              <a:t>calculada</a:t>
            </a:r>
            <a:r>
              <a:rPr lang="fr-FR" sz="1400" i="1" baseline="0" dirty="0"/>
              <a:t> en </a:t>
            </a:r>
            <a:r>
              <a:rPr lang="fr-FR" sz="1400" i="1" baseline="0" dirty="0" err="1" smtClean="0"/>
              <a:t>función</a:t>
            </a:r>
            <a:r>
              <a:rPr lang="fr-FR" sz="1400" i="1" baseline="0" dirty="0" smtClean="0"/>
              <a:t> del </a:t>
            </a:r>
            <a:r>
              <a:rPr lang="fr-FR" sz="1400" i="1" baseline="0" dirty="0" err="1" smtClean="0"/>
              <a:t>área</a:t>
            </a:r>
            <a:r>
              <a:rPr lang="fr-FR" sz="1400" i="1" baseline="0" dirty="0" smtClean="0"/>
              <a:t> </a:t>
            </a:r>
            <a:r>
              <a:rPr lang="fr-FR" sz="1400" i="1" baseline="0" dirty="0"/>
              <a:t>del </a:t>
            </a:r>
            <a:r>
              <a:rPr lang="fr-FR" sz="1400" i="1" baseline="0" dirty="0" err="1"/>
              <a:t>sitio</a:t>
            </a:r>
            <a:r>
              <a:rPr lang="fr-FR" sz="1400" i="1" baseline="0" dirty="0"/>
              <a:t> </a:t>
            </a:r>
            <a:r>
              <a:rPr lang="fr-FR" sz="1400" i="1" dirty="0" smtClean="0"/>
              <a:t>El </a:t>
            </a:r>
            <a:r>
              <a:rPr lang="fr-FR" sz="1400" i="1" dirty="0" err="1" smtClean="0"/>
              <a:t>Triunfo</a:t>
            </a:r>
            <a:r>
              <a:rPr lang="fr-FR" sz="1400" i="1" baseline="0" dirty="0" smtClean="0"/>
              <a:t>: 2 ha</a:t>
            </a:r>
            <a:endParaRPr lang="fr-FR" sz="1400" i="1" dirty="0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685800" y="116632"/>
            <a:ext cx="7772400" cy="7200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Costos</a:t>
            </a:r>
            <a:r>
              <a:rPr kumimoji="0" lang="fr-FR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del</a:t>
            </a:r>
            <a:r>
              <a:rPr kumimoji="0" lang="fr-FR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establecimiento</a:t>
            </a:r>
            <a:r>
              <a:rPr kumimoji="0" lang="fr-FR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(en $US)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Sitio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demostrativo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fr-FR" sz="3200" dirty="0" smtClean="0">
                <a:latin typeface="+mj-lt"/>
                <a:ea typeface="+mj-ea"/>
                <a:cs typeface="+mj-cs"/>
              </a:rPr>
              <a:t>E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 </a:t>
            </a:r>
            <a:r>
              <a:rPr kumimoji="0" lang="fr-FR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Triunfo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685800" y="116632"/>
            <a:ext cx="7772400" cy="7200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Costos</a:t>
            </a:r>
            <a:r>
              <a:rPr kumimoji="0" lang="fr-FR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 </a:t>
            </a:r>
            <a:r>
              <a:rPr kumimoji="0" lang="fr-FR" sz="32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establecimiento</a:t>
            </a:r>
            <a:r>
              <a:rPr kumimoji="0" lang="fr-FR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Sitio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demostrativo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fr-FR" sz="3200" dirty="0">
                <a:latin typeface="+mj-lt"/>
                <a:ea typeface="+mj-ea"/>
                <a:cs typeface="+mj-cs"/>
              </a:rPr>
              <a:t>E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 </a:t>
            </a:r>
            <a:r>
              <a:rPr kumimoji="0" lang="fr-FR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Triunfo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548960892"/>
              </p:ext>
            </p:extLst>
          </p:nvPr>
        </p:nvGraphicFramePr>
        <p:xfrm>
          <a:off x="685800" y="1397000"/>
          <a:ext cx="7918648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>
            <a:normAutofit/>
          </a:bodyPr>
          <a:lstStyle/>
          <a:p>
            <a:r>
              <a:rPr lang="es-CR" sz="3200" b="1" dirty="0" smtClean="0"/>
              <a:t>Estudio de caso 4</a:t>
            </a:r>
            <a:endParaRPr lang="es-CR" sz="32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514812"/>
              </p:ext>
            </p:extLst>
          </p:nvPr>
        </p:nvGraphicFramePr>
        <p:xfrm>
          <a:off x="861002" y="1412776"/>
          <a:ext cx="742199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983"/>
                <a:gridCol w="1775529"/>
                <a:gridCol w="29334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R" sz="1600" dirty="0" smtClean="0"/>
                        <a:t>Nombre del propietario del sitio demostrativo de FA</a:t>
                      </a:r>
                      <a:endParaRPr lang="es-CR" sz="16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600" dirty="0" smtClean="0"/>
                        <a:t>Ubicación</a:t>
                      </a:r>
                      <a:endParaRPr lang="es-CR" sz="16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600" dirty="0" smtClean="0"/>
                        <a:t>Área (ha) en</a:t>
                      </a:r>
                      <a:r>
                        <a:rPr lang="es-CR" sz="1600" baseline="0" dirty="0" smtClean="0"/>
                        <a:t> </a:t>
                      </a:r>
                      <a:r>
                        <a:rPr lang="es-CR" sz="1600" dirty="0" err="1" smtClean="0"/>
                        <a:t>Forestería</a:t>
                      </a:r>
                      <a:r>
                        <a:rPr lang="es-CR" sz="1600" dirty="0" smtClean="0"/>
                        <a:t> Análoga</a:t>
                      </a:r>
                      <a:endParaRPr lang="es-CR" sz="16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R" sz="1800" b="0" i="0" dirty="0" smtClean="0">
                          <a:solidFill>
                            <a:schemeClr val="tx1"/>
                          </a:solidFill>
                        </a:rPr>
                        <a:t>Colegio Braulio</a:t>
                      </a:r>
                      <a:r>
                        <a:rPr lang="es-CR" sz="1800" b="0" i="0" baseline="0" dirty="0" smtClean="0">
                          <a:solidFill>
                            <a:schemeClr val="tx1"/>
                          </a:solidFill>
                        </a:rPr>
                        <a:t> Carrillo</a:t>
                      </a:r>
                      <a:endParaRPr lang="es-CR" sz="18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800" i="0" dirty="0" smtClean="0">
                          <a:solidFill>
                            <a:schemeClr val="tx1"/>
                          </a:solidFill>
                        </a:rPr>
                        <a:t>San Rafael de Cartago</a:t>
                      </a:r>
                      <a:endParaRPr lang="es-CR" sz="18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800" i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s-CR" sz="18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999" y="3086960"/>
            <a:ext cx="4104456" cy="3078342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9263" y="3086959"/>
            <a:ext cx="4104457" cy="3078342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7" name="6 CuadroTexto"/>
          <p:cNvSpPr txBox="1"/>
          <p:nvPr/>
        </p:nvSpPr>
        <p:spPr>
          <a:xfrm>
            <a:off x="1907704" y="62373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 smtClean="0"/>
              <a:t>2008</a:t>
            </a:r>
            <a:endParaRPr lang="es-CR" dirty="0"/>
          </a:p>
        </p:txBody>
      </p:sp>
      <p:sp>
        <p:nvSpPr>
          <p:cNvPr id="8" name="7 CuadroTexto"/>
          <p:cNvSpPr txBox="1"/>
          <p:nvPr/>
        </p:nvSpPr>
        <p:spPr>
          <a:xfrm>
            <a:off x="6300192" y="62373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 smtClean="0"/>
              <a:t>2010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18798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01970"/>
              </p:ext>
            </p:extLst>
          </p:nvPr>
        </p:nvGraphicFramePr>
        <p:xfrm>
          <a:off x="179511" y="1268757"/>
          <a:ext cx="8784977" cy="3910592"/>
        </p:xfrm>
        <a:graphic>
          <a:graphicData uri="http://schemas.openxmlformats.org/drawingml/2006/table">
            <a:tbl>
              <a:tblPr/>
              <a:tblGrid>
                <a:gridCol w="1614150"/>
                <a:gridCol w="799933"/>
                <a:gridCol w="674943"/>
                <a:gridCol w="1103479"/>
                <a:gridCol w="417822"/>
                <a:gridCol w="314261"/>
                <a:gridCol w="428535"/>
                <a:gridCol w="614234"/>
                <a:gridCol w="299974"/>
                <a:gridCol w="671373"/>
                <a:gridCol w="914208"/>
                <a:gridCol w="932065"/>
              </a:tblGrid>
              <a:tr h="41525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Actividades</a:t>
                      </a:r>
                      <a:endParaRPr lang="fr-FR" sz="12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fr-FR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para el </a:t>
                      </a:r>
                      <a:r>
                        <a:rPr lang="fr-FR" sz="12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establecimiento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Mano</a:t>
                      </a:r>
                      <a:r>
                        <a:rPr lang="fr-FR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fr-FR" sz="12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obra</a:t>
                      </a:r>
                      <a:endParaRPr lang="fr-FR" sz="1200" b="1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Insumos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Servicios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Total</a:t>
                      </a:r>
                    </a:p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($US)</a:t>
                      </a:r>
                      <a:endParaRPr lang="fr-FR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1525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Jornales</a:t>
                      </a:r>
                      <a:r>
                        <a:rPr lang="fr-FR" sz="1200" i="1" baseline="30000" dirty="0" smtClean="0"/>
                        <a:t>1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ipo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°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Vehículo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Alquiler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</a:p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día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la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gasolina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/Km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3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Análisis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suelo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10.00</a:t>
                      </a:r>
                      <a:endParaRPr lang="fr-FR" sz="12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543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Preparación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terreno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80.00</a:t>
                      </a:r>
                      <a:endParaRPr lang="fr-FR" sz="12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43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Plantación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40.00 </a:t>
                      </a:r>
                      <a:endParaRPr lang="fr-FR" sz="12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01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Transporte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Microbus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0.35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34.00</a:t>
                      </a:r>
                      <a:endParaRPr lang="fr-FR" sz="12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0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164.00</a:t>
                      </a:r>
                      <a:endParaRPr lang="fr-FR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525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Tipo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plantas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Cantidad</a:t>
                      </a:r>
                      <a:r>
                        <a:rPr lang="fr-FR" sz="1200" b="0" i="1" u="none" strike="noStrike" baseline="30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unitario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2543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Arbóles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maderables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543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Arbóles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frutales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43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Plantas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medicinales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70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promedio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/planta*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1.15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0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552.00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552.00</a:t>
                      </a:r>
                      <a:endParaRPr lang="fr-FR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6706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716.00</a:t>
                      </a:r>
                      <a:endParaRPr lang="fr-FR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ZoneTexte 6"/>
          <p:cNvSpPr txBox="1"/>
          <p:nvPr/>
        </p:nvSpPr>
        <p:spPr>
          <a:xfrm>
            <a:off x="76199" y="22612350"/>
            <a:ext cx="6762751" cy="295275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i="1"/>
              <a:t>*La</a:t>
            </a:r>
            <a:r>
              <a:rPr lang="fr-FR" sz="1100" i="1" baseline="0"/>
              <a:t> quantidad de las semillas es una estimation calculada en fonction del area del sitio (Braulio Carrillo: 1 ha) </a:t>
            </a:r>
            <a:endParaRPr lang="fr-FR" sz="1100" i="1"/>
          </a:p>
        </p:txBody>
      </p:sp>
      <p:sp>
        <p:nvSpPr>
          <p:cNvPr id="6" name="4 CuadroTexto"/>
          <p:cNvSpPr txBox="1"/>
          <p:nvPr/>
        </p:nvSpPr>
        <p:spPr>
          <a:xfrm>
            <a:off x="179512" y="4994012"/>
            <a:ext cx="255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1400" i="1" dirty="0" smtClean="0"/>
              <a:t>Leyenda:</a:t>
            </a:r>
          </a:p>
          <a:p>
            <a:r>
              <a:rPr lang="es-CR" sz="1400" dirty="0" smtClean="0"/>
              <a:t>UTH: Unidad de Trabajo Hombre</a:t>
            </a:r>
            <a:endParaRPr lang="es-CR" sz="1400" dirty="0"/>
          </a:p>
        </p:txBody>
      </p:sp>
      <p:sp>
        <p:nvSpPr>
          <p:cNvPr id="7" name="ZoneTexte 1"/>
          <p:cNvSpPr txBox="1"/>
          <p:nvPr/>
        </p:nvSpPr>
        <p:spPr>
          <a:xfrm>
            <a:off x="179512" y="5877272"/>
            <a:ext cx="8712968" cy="720080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i="1" u="sng" dirty="0" smtClean="0"/>
              <a:t>NOTA:</a:t>
            </a:r>
          </a:p>
          <a:p>
            <a:r>
              <a:rPr lang="fr-FR" sz="1400" i="1" baseline="30000" dirty="0" smtClean="0"/>
              <a:t>1</a:t>
            </a:r>
            <a:r>
              <a:rPr lang="fr-FR" sz="1400" i="1" dirty="0" smtClean="0"/>
              <a:t>1 </a:t>
            </a:r>
            <a:r>
              <a:rPr lang="fr-FR" sz="1400" i="1" dirty="0" err="1" smtClean="0"/>
              <a:t>jornal</a:t>
            </a:r>
            <a:r>
              <a:rPr lang="fr-FR" sz="1400" i="1" dirty="0" smtClean="0"/>
              <a:t> = 10 $US</a:t>
            </a:r>
            <a:endParaRPr lang="fr-FR" sz="1400" i="1" dirty="0" smtClean="0">
              <a:solidFill>
                <a:srgbClr val="000000"/>
              </a:solidFill>
            </a:endParaRPr>
          </a:p>
          <a:p>
            <a:r>
              <a:rPr lang="fr-FR" sz="1400" i="1" baseline="30000" dirty="0"/>
              <a:t>1</a:t>
            </a:r>
            <a:r>
              <a:rPr lang="fr-FR" sz="1400" i="1" dirty="0" smtClean="0"/>
              <a:t>La</a:t>
            </a:r>
            <a:r>
              <a:rPr lang="fr-FR" sz="1400" i="1" baseline="0" dirty="0" smtClean="0"/>
              <a:t> </a:t>
            </a:r>
            <a:r>
              <a:rPr lang="fr-FR" sz="1400" i="1" dirty="0" err="1" smtClean="0"/>
              <a:t>c</a:t>
            </a:r>
            <a:r>
              <a:rPr lang="fr-FR" sz="1400" i="1" baseline="0" dirty="0" err="1" smtClean="0"/>
              <a:t>antidad</a:t>
            </a:r>
            <a:r>
              <a:rPr lang="fr-FR" sz="1400" i="1" baseline="0" dirty="0" smtClean="0"/>
              <a:t> </a:t>
            </a:r>
            <a:r>
              <a:rPr lang="fr-FR" sz="1400" i="1" baseline="0" dirty="0"/>
              <a:t>de </a:t>
            </a:r>
            <a:r>
              <a:rPr lang="fr-FR" sz="1400" i="1" baseline="0" dirty="0" smtClean="0"/>
              <a:t>plantas</a:t>
            </a:r>
            <a:r>
              <a:rPr lang="fr-FR" sz="1400" i="1" dirty="0" smtClean="0"/>
              <a:t> </a:t>
            </a:r>
            <a:r>
              <a:rPr lang="fr-FR" sz="1400" i="1" baseline="0" dirty="0" smtClean="0"/>
              <a:t>es </a:t>
            </a:r>
            <a:r>
              <a:rPr lang="fr-FR" sz="1400" i="1" baseline="0" dirty="0" err="1"/>
              <a:t>una</a:t>
            </a:r>
            <a:r>
              <a:rPr lang="fr-FR" sz="1400" i="1" baseline="0" dirty="0"/>
              <a:t> </a:t>
            </a:r>
            <a:r>
              <a:rPr lang="fr-FR" sz="1400" i="1" baseline="0" dirty="0" err="1" smtClean="0"/>
              <a:t>estimación</a:t>
            </a:r>
            <a:r>
              <a:rPr lang="fr-FR" sz="1400" i="1" baseline="0" dirty="0" smtClean="0"/>
              <a:t> </a:t>
            </a:r>
            <a:r>
              <a:rPr lang="fr-FR" sz="1400" i="1" baseline="0" dirty="0" err="1"/>
              <a:t>calculada</a:t>
            </a:r>
            <a:r>
              <a:rPr lang="fr-FR" sz="1400" i="1" baseline="0" dirty="0"/>
              <a:t> en </a:t>
            </a:r>
            <a:r>
              <a:rPr lang="fr-FR" sz="1400" i="1" baseline="0" dirty="0" err="1" smtClean="0"/>
              <a:t>función</a:t>
            </a:r>
            <a:r>
              <a:rPr lang="fr-FR" sz="1400" i="1" baseline="0" dirty="0" smtClean="0"/>
              <a:t> del </a:t>
            </a:r>
            <a:r>
              <a:rPr lang="fr-FR" sz="1400" i="1" baseline="0" dirty="0" err="1" smtClean="0"/>
              <a:t>área</a:t>
            </a:r>
            <a:r>
              <a:rPr lang="fr-FR" sz="1400" i="1" baseline="0" dirty="0" smtClean="0"/>
              <a:t> </a:t>
            </a:r>
            <a:r>
              <a:rPr lang="fr-FR" sz="1400" i="1" baseline="0" dirty="0"/>
              <a:t>del </a:t>
            </a:r>
            <a:r>
              <a:rPr lang="fr-FR" sz="1400" i="1" baseline="0" dirty="0" err="1"/>
              <a:t>sitio</a:t>
            </a:r>
            <a:r>
              <a:rPr lang="fr-FR" sz="1400" i="1" baseline="0" dirty="0"/>
              <a:t> </a:t>
            </a:r>
            <a:r>
              <a:rPr lang="fr-FR" sz="1400" i="1" dirty="0" err="1" smtClean="0"/>
              <a:t>del</a:t>
            </a:r>
            <a:r>
              <a:rPr lang="fr-FR" sz="1400" i="1" dirty="0" smtClean="0"/>
              <a:t> </a:t>
            </a:r>
            <a:r>
              <a:rPr lang="fr-FR" sz="1400" i="1" dirty="0" err="1" smtClean="0"/>
              <a:t>Colegio</a:t>
            </a:r>
            <a:r>
              <a:rPr lang="fr-FR" sz="1400" i="1" dirty="0" smtClean="0"/>
              <a:t> </a:t>
            </a:r>
            <a:r>
              <a:rPr lang="fr-FR" sz="1400" i="1" dirty="0" err="1" smtClean="0"/>
              <a:t>Braulio</a:t>
            </a:r>
            <a:r>
              <a:rPr lang="fr-FR" sz="1400" i="1" dirty="0" smtClean="0"/>
              <a:t> Carrillo</a:t>
            </a:r>
            <a:r>
              <a:rPr lang="fr-FR" sz="1400" i="1" baseline="0" dirty="0" smtClean="0"/>
              <a:t>: </a:t>
            </a:r>
            <a:r>
              <a:rPr lang="fr-FR" sz="1400" i="1" dirty="0" smtClean="0"/>
              <a:t>1</a:t>
            </a:r>
            <a:r>
              <a:rPr lang="fr-FR" sz="1400" i="1" baseline="0" dirty="0" smtClean="0"/>
              <a:t> ha</a:t>
            </a:r>
            <a:endParaRPr lang="fr-FR" sz="1400" i="1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685800" y="116632"/>
            <a:ext cx="7772400" cy="7200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Costos</a:t>
            </a:r>
            <a:r>
              <a:rPr kumimoji="0" lang="fr-FR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 </a:t>
            </a:r>
            <a:r>
              <a:rPr kumimoji="0" lang="fr-FR" sz="32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establecimiento</a:t>
            </a:r>
            <a:r>
              <a:rPr kumimoji="0" lang="fr-FR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fr-FR" sz="3200" b="1" dirty="0" smtClean="0">
                <a:latin typeface="+mj-lt"/>
                <a:ea typeface="+mj-ea"/>
                <a:cs typeface="+mj-cs"/>
              </a:rPr>
              <a:t>(en $US)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Sitio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demostrativo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del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Colegio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Braulio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Carrillo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>
            <p:extLst>
              <p:ext uri="{D42A27DB-BD31-4B8C-83A1-F6EECF244321}">
                <p14:modId xmlns:p14="http://schemas.microsoft.com/office/powerpoint/2010/main" val="2506638981"/>
              </p:ext>
            </p:extLst>
          </p:nvPr>
        </p:nvGraphicFramePr>
        <p:xfrm>
          <a:off x="359532" y="836712"/>
          <a:ext cx="842493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re 1"/>
          <p:cNvSpPr txBox="1">
            <a:spLocks/>
          </p:cNvSpPr>
          <p:nvPr/>
        </p:nvSpPr>
        <p:spPr>
          <a:xfrm>
            <a:off x="685800" y="116632"/>
            <a:ext cx="7772400" cy="7200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Costos</a:t>
            </a:r>
            <a:r>
              <a:rPr kumimoji="0" lang="fr-FR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 </a:t>
            </a:r>
            <a:r>
              <a:rPr kumimoji="0" lang="fr-FR" sz="32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establecimiento</a:t>
            </a:r>
            <a:r>
              <a:rPr kumimoji="0" lang="fr-FR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Sitio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demostrativo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del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Colegio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Braulio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Carrillo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826043909"/>
              </p:ext>
            </p:extLst>
          </p:nvPr>
        </p:nvGraphicFramePr>
        <p:xfrm>
          <a:off x="685800" y="1397000"/>
          <a:ext cx="7918648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>
            <a:normAutofit/>
          </a:bodyPr>
          <a:lstStyle/>
          <a:p>
            <a:r>
              <a:rPr lang="es-CR" sz="3200" b="1" dirty="0" smtClean="0"/>
              <a:t>Estudio de caso 5</a:t>
            </a:r>
            <a:endParaRPr lang="es-CR" sz="32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856015"/>
              </p:ext>
            </p:extLst>
          </p:nvPr>
        </p:nvGraphicFramePr>
        <p:xfrm>
          <a:off x="861002" y="1412776"/>
          <a:ext cx="7421996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983"/>
                <a:gridCol w="1775529"/>
                <a:gridCol w="29334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R" sz="1600" dirty="0" smtClean="0"/>
                        <a:t>Nombre del propietario del sitio demostrativo de FA</a:t>
                      </a:r>
                      <a:endParaRPr lang="es-CR" sz="16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600" dirty="0" smtClean="0"/>
                        <a:t>Ubicación</a:t>
                      </a:r>
                      <a:endParaRPr lang="es-CR" sz="16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600" dirty="0" smtClean="0"/>
                        <a:t>Área (ha) en</a:t>
                      </a:r>
                      <a:r>
                        <a:rPr lang="es-CR" sz="1600" baseline="0" dirty="0" smtClean="0"/>
                        <a:t> </a:t>
                      </a:r>
                      <a:r>
                        <a:rPr lang="es-CR" sz="1600" dirty="0" err="1" smtClean="0"/>
                        <a:t>Forestería</a:t>
                      </a:r>
                      <a:r>
                        <a:rPr lang="es-CR" sz="1600" dirty="0" smtClean="0"/>
                        <a:t> Análoga</a:t>
                      </a:r>
                      <a:endParaRPr lang="es-CR" sz="16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R" sz="1800" b="0" i="0" dirty="0" smtClean="0">
                          <a:solidFill>
                            <a:schemeClr val="tx1"/>
                          </a:solidFill>
                        </a:rPr>
                        <a:t>Colegio de Pacayas</a:t>
                      </a:r>
                      <a:endParaRPr lang="es-CR" sz="18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800" i="0" dirty="0" smtClean="0">
                          <a:solidFill>
                            <a:schemeClr val="tx1"/>
                          </a:solidFill>
                        </a:rPr>
                        <a:t>Pacayas</a:t>
                      </a:r>
                      <a:endParaRPr lang="es-CR" sz="18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800" i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R" sz="18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5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3068960"/>
            <a:ext cx="4104456" cy="3078342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7" name="6 CuadroTexto"/>
          <p:cNvSpPr txBox="1"/>
          <p:nvPr/>
        </p:nvSpPr>
        <p:spPr>
          <a:xfrm>
            <a:off x="1907704" y="62373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 smtClean="0"/>
              <a:t>2008</a:t>
            </a:r>
            <a:endParaRPr lang="es-CR" dirty="0"/>
          </a:p>
        </p:txBody>
      </p:sp>
      <p:sp>
        <p:nvSpPr>
          <p:cNvPr id="8" name="7 CuadroTexto"/>
          <p:cNvSpPr txBox="1"/>
          <p:nvPr/>
        </p:nvSpPr>
        <p:spPr>
          <a:xfrm>
            <a:off x="6300192" y="62373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 smtClean="0"/>
              <a:t>2010</a:t>
            </a:r>
            <a:endParaRPr lang="es-CR" dirty="0"/>
          </a:p>
        </p:txBody>
      </p:sp>
      <p:pic>
        <p:nvPicPr>
          <p:cNvPr id="9" name="Imag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847" y="3068960"/>
            <a:ext cx="4104456" cy="3078342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14183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087902"/>
              </p:ext>
            </p:extLst>
          </p:nvPr>
        </p:nvGraphicFramePr>
        <p:xfrm>
          <a:off x="251519" y="1196751"/>
          <a:ext cx="8568952" cy="3984713"/>
        </p:xfrm>
        <a:graphic>
          <a:graphicData uri="http://schemas.openxmlformats.org/drawingml/2006/table">
            <a:tbl>
              <a:tblPr/>
              <a:tblGrid>
                <a:gridCol w="1574458"/>
                <a:gridCol w="780262"/>
                <a:gridCol w="658346"/>
                <a:gridCol w="1076344"/>
                <a:gridCol w="407549"/>
                <a:gridCol w="306533"/>
                <a:gridCol w="417997"/>
                <a:gridCol w="599129"/>
                <a:gridCol w="292599"/>
                <a:gridCol w="654862"/>
                <a:gridCol w="891728"/>
                <a:gridCol w="909145"/>
              </a:tblGrid>
              <a:tr h="43035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Actividades</a:t>
                      </a:r>
                      <a:endParaRPr lang="fr-FR" sz="12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fr-FR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para el </a:t>
                      </a:r>
                      <a:r>
                        <a:rPr lang="fr-FR" sz="12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establecimiento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Mano</a:t>
                      </a:r>
                      <a:r>
                        <a:rPr lang="fr-FR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obra</a:t>
                      </a:r>
                      <a:r>
                        <a:rPr lang="fr-FR" sz="1200" i="1" baseline="30000" dirty="0" smtClean="0"/>
                        <a:t>1</a:t>
                      </a:r>
                      <a:endParaRPr lang="fr-FR" sz="1200" b="1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Insumos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Servicios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Total</a:t>
                      </a:r>
                    </a:p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($US)</a:t>
                      </a:r>
                      <a:endParaRPr lang="fr-FR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3035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Jornales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ipo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°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Vehículo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Alquiler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</a:p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día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la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gasolina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/Km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3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Análisis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suelo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10.00</a:t>
                      </a:r>
                      <a:endParaRPr lang="fr-FR" sz="12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363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Preparación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terreno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150.00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150.00</a:t>
                      </a:r>
                      <a:endParaRPr lang="fr-FR" sz="12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63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Plantación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150.00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150.00</a:t>
                      </a:r>
                      <a:endParaRPr lang="fr-FR" sz="12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32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Transporte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Microbus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0.35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41.00</a:t>
                      </a:r>
                      <a:endParaRPr lang="fr-FR" sz="12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1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351.00</a:t>
                      </a:r>
                      <a:endParaRPr lang="fr-FR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035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Tipo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plantas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Cantidad</a:t>
                      </a:r>
                      <a:r>
                        <a:rPr lang="fr-FR" sz="1200" b="0" i="1" u="none" strike="noStrike" baseline="30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unitario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3363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Arbóles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maderables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363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Arbóles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frutales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63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Plantas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medicinales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31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promedio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/planta*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1.15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1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1104.00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1104.00</a:t>
                      </a:r>
                      <a:endParaRPr lang="fr-FR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5314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1455.00</a:t>
                      </a:r>
                      <a:endParaRPr lang="fr-FR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ZoneTexte 7"/>
          <p:cNvSpPr txBox="1"/>
          <p:nvPr/>
        </p:nvSpPr>
        <p:spPr>
          <a:xfrm>
            <a:off x="66674" y="29552898"/>
            <a:ext cx="6296026" cy="279401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i="1"/>
              <a:t>*La</a:t>
            </a:r>
            <a:r>
              <a:rPr lang="fr-FR" sz="1100" i="1" baseline="0"/>
              <a:t> quantidad de las semillas es una estimation calculada en fonction del area del sitio (Pacayas: 2 ha) </a:t>
            </a:r>
            <a:endParaRPr lang="fr-FR" sz="1100" i="1"/>
          </a:p>
        </p:txBody>
      </p:sp>
      <p:sp>
        <p:nvSpPr>
          <p:cNvPr id="6" name="4 CuadroTexto"/>
          <p:cNvSpPr txBox="1"/>
          <p:nvPr/>
        </p:nvSpPr>
        <p:spPr>
          <a:xfrm>
            <a:off x="251520" y="5013176"/>
            <a:ext cx="255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1400" i="1" dirty="0" smtClean="0"/>
              <a:t>Leyenda:</a:t>
            </a:r>
          </a:p>
          <a:p>
            <a:r>
              <a:rPr lang="es-CR" sz="1400" dirty="0" smtClean="0"/>
              <a:t>UTH: Unidad de Trabajo Hombre</a:t>
            </a:r>
            <a:endParaRPr lang="es-CR" sz="1400" dirty="0"/>
          </a:p>
        </p:txBody>
      </p:sp>
      <p:sp>
        <p:nvSpPr>
          <p:cNvPr id="7" name="ZoneTexte 1"/>
          <p:cNvSpPr txBox="1"/>
          <p:nvPr/>
        </p:nvSpPr>
        <p:spPr>
          <a:xfrm>
            <a:off x="323528" y="5877272"/>
            <a:ext cx="8496944" cy="792088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i="1" u="sng" dirty="0" smtClean="0"/>
              <a:t>NOTA:</a:t>
            </a:r>
          </a:p>
          <a:p>
            <a:r>
              <a:rPr lang="fr-FR" sz="1400" i="1" baseline="30000" dirty="0" smtClean="0"/>
              <a:t>1</a:t>
            </a:r>
            <a:r>
              <a:rPr lang="fr-FR" sz="1400" i="1" dirty="0" smtClean="0"/>
              <a:t>1 </a:t>
            </a:r>
            <a:r>
              <a:rPr lang="fr-FR" sz="1400" i="1" dirty="0" err="1" smtClean="0"/>
              <a:t>jornal</a:t>
            </a:r>
            <a:r>
              <a:rPr lang="fr-FR" sz="1400" i="1" dirty="0" smtClean="0"/>
              <a:t> = 10 $US</a:t>
            </a:r>
            <a:endParaRPr lang="fr-FR" sz="1400" i="1" dirty="0" smtClean="0">
              <a:solidFill>
                <a:srgbClr val="000000"/>
              </a:solidFill>
            </a:endParaRPr>
          </a:p>
          <a:p>
            <a:r>
              <a:rPr lang="fr-FR" sz="1400" i="1" baseline="30000" dirty="0" smtClean="0"/>
              <a:t>2</a:t>
            </a:r>
            <a:r>
              <a:rPr lang="fr-FR" sz="1400" i="1" dirty="0" smtClean="0"/>
              <a:t>La</a:t>
            </a:r>
            <a:r>
              <a:rPr lang="fr-FR" sz="1400" i="1" baseline="0" dirty="0" smtClean="0"/>
              <a:t> </a:t>
            </a:r>
            <a:r>
              <a:rPr lang="fr-FR" sz="1400" i="1" dirty="0" err="1" smtClean="0"/>
              <a:t>c</a:t>
            </a:r>
            <a:r>
              <a:rPr lang="fr-FR" sz="1400" i="1" baseline="0" dirty="0" err="1" smtClean="0"/>
              <a:t>antidad</a:t>
            </a:r>
            <a:r>
              <a:rPr lang="fr-FR" sz="1400" i="1" baseline="0" dirty="0" smtClean="0"/>
              <a:t> </a:t>
            </a:r>
            <a:r>
              <a:rPr lang="fr-FR" sz="1400" i="1" baseline="0" dirty="0"/>
              <a:t>de </a:t>
            </a:r>
            <a:r>
              <a:rPr lang="fr-FR" sz="1400" i="1" baseline="0" dirty="0" smtClean="0"/>
              <a:t>plantas</a:t>
            </a:r>
            <a:r>
              <a:rPr lang="fr-FR" sz="1400" i="1" dirty="0" smtClean="0"/>
              <a:t> </a:t>
            </a:r>
            <a:r>
              <a:rPr lang="fr-FR" sz="1400" i="1" baseline="0" dirty="0" smtClean="0"/>
              <a:t>es </a:t>
            </a:r>
            <a:r>
              <a:rPr lang="fr-FR" sz="1400" i="1" baseline="0" dirty="0" err="1"/>
              <a:t>una</a:t>
            </a:r>
            <a:r>
              <a:rPr lang="fr-FR" sz="1400" i="1" baseline="0" dirty="0"/>
              <a:t> </a:t>
            </a:r>
            <a:r>
              <a:rPr lang="fr-FR" sz="1400" i="1" baseline="0" dirty="0" err="1" smtClean="0"/>
              <a:t>estimación</a:t>
            </a:r>
            <a:r>
              <a:rPr lang="fr-FR" sz="1400" i="1" baseline="0" dirty="0" smtClean="0"/>
              <a:t> </a:t>
            </a:r>
            <a:r>
              <a:rPr lang="fr-FR" sz="1400" i="1" baseline="0" dirty="0" err="1"/>
              <a:t>calculada</a:t>
            </a:r>
            <a:r>
              <a:rPr lang="fr-FR" sz="1400" i="1" baseline="0" dirty="0"/>
              <a:t> en </a:t>
            </a:r>
            <a:r>
              <a:rPr lang="fr-FR" sz="1400" i="1" baseline="0" dirty="0" err="1" smtClean="0"/>
              <a:t>función</a:t>
            </a:r>
            <a:r>
              <a:rPr lang="fr-FR" sz="1400" i="1" baseline="0" dirty="0" smtClean="0"/>
              <a:t> del </a:t>
            </a:r>
            <a:r>
              <a:rPr lang="fr-FR" sz="1400" i="1" baseline="0" dirty="0" err="1" smtClean="0"/>
              <a:t>área</a:t>
            </a:r>
            <a:r>
              <a:rPr lang="fr-FR" sz="1400" i="1" baseline="0" dirty="0" smtClean="0"/>
              <a:t> </a:t>
            </a:r>
            <a:r>
              <a:rPr lang="fr-FR" sz="1400" i="1" baseline="0" dirty="0"/>
              <a:t>del </a:t>
            </a:r>
            <a:r>
              <a:rPr lang="fr-FR" sz="1400" i="1" baseline="0" dirty="0" err="1"/>
              <a:t>sitio</a:t>
            </a:r>
            <a:r>
              <a:rPr lang="fr-FR" sz="1400" i="1" baseline="0" dirty="0"/>
              <a:t> </a:t>
            </a:r>
            <a:r>
              <a:rPr lang="fr-FR" sz="1400" i="1" dirty="0" err="1" smtClean="0"/>
              <a:t>del</a:t>
            </a:r>
            <a:r>
              <a:rPr lang="fr-FR" sz="1400" i="1" dirty="0" smtClean="0"/>
              <a:t> </a:t>
            </a:r>
            <a:r>
              <a:rPr lang="fr-FR" sz="1400" i="1" dirty="0" err="1" smtClean="0"/>
              <a:t>Colegio</a:t>
            </a:r>
            <a:r>
              <a:rPr lang="fr-FR" sz="1400" i="1" dirty="0" smtClean="0"/>
              <a:t> de </a:t>
            </a:r>
            <a:r>
              <a:rPr lang="fr-FR" sz="1400" i="1" dirty="0" err="1" smtClean="0"/>
              <a:t>P</a:t>
            </a:r>
            <a:r>
              <a:rPr lang="fr-FR" sz="1400" i="1" baseline="0" dirty="0" err="1" smtClean="0"/>
              <a:t>acayas</a:t>
            </a:r>
            <a:r>
              <a:rPr lang="fr-FR" sz="1400" i="1" baseline="0" dirty="0" smtClean="0"/>
              <a:t>: 2 ha</a:t>
            </a:r>
            <a:endParaRPr lang="fr-FR" sz="1400" i="1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685800" y="116632"/>
            <a:ext cx="7772400" cy="7200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Costos</a:t>
            </a:r>
            <a:r>
              <a:rPr kumimoji="0" lang="fr-FR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 </a:t>
            </a:r>
            <a:r>
              <a:rPr kumimoji="0" lang="fr-FR" sz="32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establecimiento</a:t>
            </a:r>
            <a:r>
              <a:rPr kumimoji="0" lang="fr-FR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(en $US)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Sitio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demostrativo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del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Colegio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Pacayas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>
            <p:extLst>
              <p:ext uri="{D42A27DB-BD31-4B8C-83A1-F6EECF244321}">
                <p14:modId xmlns:p14="http://schemas.microsoft.com/office/powerpoint/2010/main" val="2386569669"/>
              </p:ext>
            </p:extLst>
          </p:nvPr>
        </p:nvGraphicFramePr>
        <p:xfrm>
          <a:off x="251520" y="831743"/>
          <a:ext cx="8640960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re 1"/>
          <p:cNvSpPr txBox="1">
            <a:spLocks/>
          </p:cNvSpPr>
          <p:nvPr/>
        </p:nvSpPr>
        <p:spPr>
          <a:xfrm>
            <a:off x="685800" y="116632"/>
            <a:ext cx="7772400" cy="7200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Costos</a:t>
            </a:r>
            <a:r>
              <a:rPr kumimoji="0" lang="fr-FR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 </a:t>
            </a:r>
            <a:r>
              <a:rPr kumimoji="0" lang="fr-FR" sz="32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establecimiento</a:t>
            </a:r>
            <a:r>
              <a:rPr kumimoji="0" lang="fr-FR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Sitio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demostrativo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del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Colegio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Pacayas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72657030"/>
              </p:ext>
            </p:extLst>
          </p:nvPr>
        </p:nvGraphicFramePr>
        <p:xfrm>
          <a:off x="685800" y="1397000"/>
          <a:ext cx="7918648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>
            <a:normAutofit/>
          </a:bodyPr>
          <a:lstStyle/>
          <a:p>
            <a:r>
              <a:rPr lang="es-CR" sz="3200" b="1" dirty="0" smtClean="0"/>
              <a:t>Estudio de caso 6</a:t>
            </a:r>
            <a:endParaRPr lang="es-CR" sz="32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776073"/>
              </p:ext>
            </p:extLst>
          </p:nvPr>
        </p:nvGraphicFramePr>
        <p:xfrm>
          <a:off x="861002" y="1412776"/>
          <a:ext cx="7421996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983"/>
                <a:gridCol w="1775529"/>
                <a:gridCol w="29334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R" sz="1600" dirty="0" smtClean="0"/>
                        <a:t>Nombre del propietario del sitio demostrativo de FA</a:t>
                      </a:r>
                      <a:endParaRPr lang="es-CR" sz="16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600" dirty="0" smtClean="0"/>
                        <a:t>Ubicación</a:t>
                      </a:r>
                      <a:endParaRPr lang="es-CR" sz="16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600" dirty="0" smtClean="0"/>
                        <a:t>Área (ha) en</a:t>
                      </a:r>
                      <a:r>
                        <a:rPr lang="es-CR" sz="1600" baseline="0" dirty="0" smtClean="0"/>
                        <a:t> </a:t>
                      </a:r>
                      <a:r>
                        <a:rPr lang="es-CR" sz="1600" dirty="0" err="1" smtClean="0"/>
                        <a:t>Forestería</a:t>
                      </a:r>
                      <a:r>
                        <a:rPr lang="es-CR" sz="1600" dirty="0" smtClean="0"/>
                        <a:t> Análoga</a:t>
                      </a:r>
                      <a:endParaRPr lang="es-CR" sz="16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R" sz="1800" b="0" i="0" dirty="0" smtClean="0">
                          <a:solidFill>
                            <a:schemeClr val="tx1"/>
                          </a:solidFill>
                        </a:rPr>
                        <a:t>Guayabo</a:t>
                      </a:r>
                      <a:endParaRPr lang="es-CR" sz="18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800" i="0" dirty="0" smtClean="0">
                          <a:solidFill>
                            <a:schemeClr val="tx1"/>
                          </a:solidFill>
                        </a:rPr>
                        <a:t>Guayabo</a:t>
                      </a:r>
                      <a:endParaRPr lang="es-CR" sz="18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800" i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R" sz="18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5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3068960"/>
            <a:ext cx="4104456" cy="3078342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7" name="6 CuadroTexto"/>
          <p:cNvSpPr txBox="1"/>
          <p:nvPr/>
        </p:nvSpPr>
        <p:spPr>
          <a:xfrm>
            <a:off x="1907704" y="62373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 smtClean="0"/>
              <a:t>2008</a:t>
            </a:r>
            <a:endParaRPr lang="es-CR" dirty="0"/>
          </a:p>
        </p:txBody>
      </p:sp>
      <p:sp>
        <p:nvSpPr>
          <p:cNvPr id="8" name="7 CuadroTexto"/>
          <p:cNvSpPr txBox="1"/>
          <p:nvPr/>
        </p:nvSpPr>
        <p:spPr>
          <a:xfrm>
            <a:off x="6300192" y="62373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 smtClean="0"/>
              <a:t>2010</a:t>
            </a:r>
            <a:endParaRPr lang="es-CR" dirty="0"/>
          </a:p>
        </p:txBody>
      </p:sp>
      <p:pic>
        <p:nvPicPr>
          <p:cNvPr id="9" name="Imag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847" y="3068960"/>
            <a:ext cx="4104456" cy="3078342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10975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2376264"/>
          </a:xfrm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lvl="0" indent="12700">
              <a:buNone/>
            </a:pPr>
            <a:endParaRPr lang="es-CR" sz="2400" dirty="0" smtClean="0"/>
          </a:p>
          <a:p>
            <a:pPr marL="0" lvl="0" indent="12700" algn="just">
              <a:buNone/>
            </a:pPr>
            <a:r>
              <a:rPr lang="es-CR" sz="2400" dirty="0" smtClean="0"/>
              <a:t>Desarrollar y validar una herramienta para calcular el costo real del establecimiento y mantenimiento de los sitios demostrativos del proyecto de Forestería Análoga en e Bosque Modelo Reventazón, Costa Rica, con los productores, extensionistas y el coordinador nacional del proyecto. </a:t>
            </a:r>
          </a:p>
          <a:p>
            <a:pPr marL="0" lvl="0" indent="12700">
              <a:buNone/>
            </a:pPr>
            <a:endParaRPr lang="es-CR" sz="2400" dirty="0" smtClean="0"/>
          </a:p>
          <a:p>
            <a:pPr marL="0" lvl="0" indent="12700">
              <a:buNone/>
            </a:pPr>
            <a:endParaRPr lang="es-CR" sz="2400" dirty="0" smtClean="0"/>
          </a:p>
          <a:p>
            <a:endParaRPr lang="es-CR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67544" y="0"/>
            <a:ext cx="82296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Objetivo</a:t>
            </a:r>
            <a:endParaRPr kumimoji="0" lang="es-C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272724"/>
              </p:ext>
            </p:extLst>
          </p:nvPr>
        </p:nvGraphicFramePr>
        <p:xfrm>
          <a:off x="251519" y="1340763"/>
          <a:ext cx="8640961" cy="3943800"/>
        </p:xfrm>
        <a:graphic>
          <a:graphicData uri="http://schemas.openxmlformats.org/drawingml/2006/table">
            <a:tbl>
              <a:tblPr/>
              <a:tblGrid>
                <a:gridCol w="1587688"/>
                <a:gridCol w="786819"/>
                <a:gridCol w="663879"/>
                <a:gridCol w="1085389"/>
                <a:gridCol w="410974"/>
                <a:gridCol w="309109"/>
                <a:gridCol w="421509"/>
                <a:gridCol w="604164"/>
                <a:gridCol w="295058"/>
                <a:gridCol w="660365"/>
                <a:gridCol w="899222"/>
                <a:gridCol w="916785"/>
              </a:tblGrid>
              <a:tr h="42280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Actividades</a:t>
                      </a:r>
                      <a:endParaRPr lang="fr-FR" sz="12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fr-FR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para el </a:t>
                      </a:r>
                      <a:r>
                        <a:rPr lang="fr-FR" sz="12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establecimiento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Mano</a:t>
                      </a:r>
                      <a:r>
                        <a:rPr lang="fr-FR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fr-FR" sz="12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obra</a:t>
                      </a:r>
                      <a:endParaRPr lang="fr-FR" sz="1200" b="1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Insumos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Servicios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Total</a:t>
                      </a:r>
                    </a:p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($US)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2280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Jornales</a:t>
                      </a:r>
                      <a:r>
                        <a:rPr lang="fr-FR" sz="1200" i="1" baseline="30000" dirty="0" smtClean="0"/>
                        <a:t>1</a:t>
                      </a:r>
                      <a:endParaRPr lang="fr-FR" sz="1200" b="1" i="0" u="none" strike="noStrike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ipo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°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Vehículo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Alquiler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</a:p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día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la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gasolina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/Km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53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Análisis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suelo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10.00</a:t>
                      </a:r>
                      <a:endParaRPr lang="fr-FR" sz="12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953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Preparación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terreno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40.00</a:t>
                      </a:r>
                      <a:endParaRPr lang="fr-FR" sz="12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53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Plantación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80.00</a:t>
                      </a:r>
                      <a:endParaRPr lang="fr-FR" sz="12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16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Transporte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Microbus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0.35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26.65</a:t>
                      </a:r>
                      <a:endParaRPr lang="fr-FR" sz="12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1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156.65</a:t>
                      </a:r>
                      <a:endParaRPr lang="fr-FR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280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Tipo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plantas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Cantidad</a:t>
                      </a:r>
                      <a:r>
                        <a:rPr lang="fr-FR" sz="1200" b="0" i="1" u="none" strike="noStrike" baseline="30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1200" b="1" i="0" u="none" strike="noStrike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unitario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2953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Arbóles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maderables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953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Arbóles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frutales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53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Plantas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medicinales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15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promedio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/planta*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1.15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1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1.15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552.00</a:t>
                      </a:r>
                      <a:endParaRPr lang="fr-FR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101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708.65</a:t>
                      </a:r>
                      <a:endParaRPr lang="fr-FR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ZoneTexte 8"/>
          <p:cNvSpPr txBox="1"/>
          <p:nvPr/>
        </p:nvSpPr>
        <p:spPr>
          <a:xfrm>
            <a:off x="104775" y="36033075"/>
            <a:ext cx="6181725" cy="295275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i="1"/>
              <a:t>*La</a:t>
            </a:r>
            <a:r>
              <a:rPr lang="fr-FR" sz="1100" i="1" baseline="0"/>
              <a:t> quantidad de las semillas es una estimation calculada en fonction del area del sitio (Guayabo: 1) ha)</a:t>
            </a:r>
            <a:endParaRPr lang="fr-FR" sz="1100" i="1"/>
          </a:p>
        </p:txBody>
      </p:sp>
      <p:sp>
        <p:nvSpPr>
          <p:cNvPr id="6" name="4 CuadroTexto"/>
          <p:cNvSpPr txBox="1"/>
          <p:nvPr/>
        </p:nvSpPr>
        <p:spPr>
          <a:xfrm>
            <a:off x="179512" y="5085184"/>
            <a:ext cx="255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1400" i="1" dirty="0" smtClean="0"/>
              <a:t>Leyenda:</a:t>
            </a:r>
          </a:p>
          <a:p>
            <a:r>
              <a:rPr lang="es-CR" sz="1400" dirty="0" smtClean="0"/>
              <a:t>UTH: Unidad de Trabajo Hombre</a:t>
            </a:r>
            <a:endParaRPr lang="es-CR" sz="1400" dirty="0"/>
          </a:p>
        </p:txBody>
      </p:sp>
      <p:sp>
        <p:nvSpPr>
          <p:cNvPr id="7" name="ZoneTexte 1"/>
          <p:cNvSpPr txBox="1"/>
          <p:nvPr/>
        </p:nvSpPr>
        <p:spPr>
          <a:xfrm>
            <a:off x="323528" y="5877272"/>
            <a:ext cx="8568952" cy="792088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i="1" u="sng" dirty="0" smtClean="0"/>
              <a:t>NOTA:</a:t>
            </a:r>
          </a:p>
          <a:p>
            <a:r>
              <a:rPr lang="fr-FR" sz="1400" i="1" baseline="30000" dirty="0" smtClean="0"/>
              <a:t>1</a:t>
            </a:r>
            <a:r>
              <a:rPr lang="fr-FR" sz="1400" i="1" dirty="0" smtClean="0"/>
              <a:t>1 </a:t>
            </a:r>
            <a:r>
              <a:rPr lang="fr-FR" sz="1400" i="1" dirty="0" err="1" smtClean="0"/>
              <a:t>jornal</a:t>
            </a:r>
            <a:r>
              <a:rPr lang="fr-FR" sz="1400" i="1" dirty="0" smtClean="0"/>
              <a:t> = 10 $US</a:t>
            </a:r>
            <a:endParaRPr lang="fr-FR" sz="1400" i="1" dirty="0" smtClean="0">
              <a:solidFill>
                <a:srgbClr val="000000"/>
              </a:solidFill>
            </a:endParaRPr>
          </a:p>
          <a:p>
            <a:r>
              <a:rPr lang="fr-FR" sz="1400" i="1" baseline="30000" dirty="0"/>
              <a:t>2</a:t>
            </a:r>
            <a:r>
              <a:rPr lang="fr-FR" sz="1400" i="1" dirty="0" smtClean="0"/>
              <a:t>La</a:t>
            </a:r>
            <a:r>
              <a:rPr lang="fr-FR" sz="1400" i="1" baseline="0" dirty="0" smtClean="0"/>
              <a:t> </a:t>
            </a:r>
            <a:r>
              <a:rPr lang="fr-FR" sz="1400" i="1" dirty="0" err="1" smtClean="0"/>
              <a:t>c</a:t>
            </a:r>
            <a:r>
              <a:rPr lang="fr-FR" sz="1400" i="1" baseline="0" dirty="0" err="1" smtClean="0"/>
              <a:t>antidad</a:t>
            </a:r>
            <a:r>
              <a:rPr lang="fr-FR" sz="1400" i="1" baseline="0" dirty="0" smtClean="0"/>
              <a:t> </a:t>
            </a:r>
            <a:r>
              <a:rPr lang="fr-FR" sz="1400" i="1" baseline="0" dirty="0"/>
              <a:t>de </a:t>
            </a:r>
            <a:r>
              <a:rPr lang="fr-FR" sz="1400" i="1" baseline="0" dirty="0" smtClean="0"/>
              <a:t>plantas</a:t>
            </a:r>
            <a:r>
              <a:rPr lang="fr-FR" sz="1400" i="1" dirty="0" smtClean="0"/>
              <a:t> </a:t>
            </a:r>
            <a:r>
              <a:rPr lang="fr-FR" sz="1400" i="1" baseline="0" dirty="0" smtClean="0"/>
              <a:t>es </a:t>
            </a:r>
            <a:r>
              <a:rPr lang="fr-FR" sz="1400" i="1" baseline="0" dirty="0" err="1"/>
              <a:t>una</a:t>
            </a:r>
            <a:r>
              <a:rPr lang="fr-FR" sz="1400" i="1" baseline="0" dirty="0"/>
              <a:t> </a:t>
            </a:r>
            <a:r>
              <a:rPr lang="fr-FR" sz="1400" i="1" baseline="0" dirty="0" err="1" smtClean="0"/>
              <a:t>estimación</a:t>
            </a:r>
            <a:r>
              <a:rPr lang="fr-FR" sz="1400" i="1" baseline="0" dirty="0" smtClean="0"/>
              <a:t> </a:t>
            </a:r>
            <a:r>
              <a:rPr lang="fr-FR" sz="1400" i="1" baseline="0" dirty="0" err="1"/>
              <a:t>calculada</a:t>
            </a:r>
            <a:r>
              <a:rPr lang="fr-FR" sz="1400" i="1" baseline="0" dirty="0"/>
              <a:t> en </a:t>
            </a:r>
            <a:r>
              <a:rPr lang="fr-FR" sz="1400" i="1" baseline="0" dirty="0" err="1" smtClean="0"/>
              <a:t>función</a:t>
            </a:r>
            <a:r>
              <a:rPr lang="fr-FR" sz="1400" i="1" baseline="0" dirty="0" smtClean="0"/>
              <a:t> del </a:t>
            </a:r>
            <a:r>
              <a:rPr lang="fr-FR" sz="1400" i="1" baseline="0" dirty="0" err="1" smtClean="0"/>
              <a:t>área</a:t>
            </a:r>
            <a:r>
              <a:rPr lang="fr-FR" sz="1400" i="1" baseline="0" dirty="0" smtClean="0"/>
              <a:t> </a:t>
            </a:r>
            <a:r>
              <a:rPr lang="fr-FR" sz="1400" i="1" baseline="0" dirty="0"/>
              <a:t>del </a:t>
            </a:r>
            <a:r>
              <a:rPr lang="fr-FR" sz="1400" i="1" baseline="0" dirty="0" err="1"/>
              <a:t>sitio</a:t>
            </a:r>
            <a:r>
              <a:rPr lang="fr-FR" sz="1400" i="1" baseline="0" dirty="0"/>
              <a:t> </a:t>
            </a:r>
            <a:r>
              <a:rPr lang="fr-FR" sz="1400" i="1" baseline="0" dirty="0" smtClean="0"/>
              <a:t>de </a:t>
            </a:r>
            <a:r>
              <a:rPr lang="fr-FR" sz="1400" i="1" baseline="0" dirty="0" err="1" smtClean="0"/>
              <a:t>Guayabo</a:t>
            </a:r>
            <a:r>
              <a:rPr lang="fr-FR" sz="1400" i="1" baseline="0" dirty="0" smtClean="0"/>
              <a:t>: </a:t>
            </a:r>
            <a:r>
              <a:rPr lang="fr-FR" sz="1400" i="1" dirty="0" smtClean="0"/>
              <a:t>1</a:t>
            </a:r>
            <a:r>
              <a:rPr lang="fr-FR" sz="1400" i="1" baseline="0" dirty="0" smtClean="0"/>
              <a:t> </a:t>
            </a:r>
            <a:r>
              <a:rPr lang="fr-FR" sz="1400" i="1" baseline="0" dirty="0"/>
              <a:t>ha)</a:t>
            </a:r>
            <a:endParaRPr lang="fr-FR" sz="1400" i="1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685800" y="116632"/>
            <a:ext cx="7772400" cy="7200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Costos</a:t>
            </a:r>
            <a:r>
              <a:rPr kumimoji="0" lang="fr-FR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 </a:t>
            </a:r>
            <a:r>
              <a:rPr kumimoji="0" lang="fr-FR" sz="32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establecimiento</a:t>
            </a:r>
            <a:r>
              <a:rPr kumimoji="0" lang="fr-FR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(en</a:t>
            </a:r>
            <a:r>
              <a:rPr kumimoji="0" lang="fr-FR" sz="3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$US)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Sitio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demostrativo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Guayabo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>
            <p:extLst>
              <p:ext uri="{D42A27DB-BD31-4B8C-83A1-F6EECF244321}">
                <p14:modId xmlns:p14="http://schemas.microsoft.com/office/powerpoint/2010/main" val="4150733555"/>
              </p:ext>
            </p:extLst>
          </p:nvPr>
        </p:nvGraphicFramePr>
        <p:xfrm>
          <a:off x="251520" y="260648"/>
          <a:ext cx="8640960" cy="5976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re 1"/>
          <p:cNvSpPr txBox="1">
            <a:spLocks/>
          </p:cNvSpPr>
          <p:nvPr/>
        </p:nvSpPr>
        <p:spPr>
          <a:xfrm>
            <a:off x="685800" y="116632"/>
            <a:ext cx="7772400" cy="7200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Costos</a:t>
            </a:r>
            <a:r>
              <a:rPr kumimoji="0" lang="fr-FR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 </a:t>
            </a:r>
            <a:r>
              <a:rPr kumimoji="0" lang="fr-FR" sz="32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establecimiento</a:t>
            </a:r>
            <a:r>
              <a:rPr kumimoji="0" lang="fr-FR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Sitio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demostrativo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Guayabo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522111834"/>
              </p:ext>
            </p:extLst>
          </p:nvPr>
        </p:nvGraphicFramePr>
        <p:xfrm>
          <a:off x="685800" y="1397000"/>
          <a:ext cx="7918648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>
            <a:normAutofit/>
          </a:bodyPr>
          <a:lstStyle/>
          <a:p>
            <a:r>
              <a:rPr lang="es-CR" sz="3200" b="1" dirty="0" smtClean="0"/>
              <a:t>Estudio de caso 7</a:t>
            </a:r>
            <a:endParaRPr lang="es-CR" sz="32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499848"/>
              </p:ext>
            </p:extLst>
          </p:nvPr>
        </p:nvGraphicFramePr>
        <p:xfrm>
          <a:off x="861002" y="1412776"/>
          <a:ext cx="7421996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983"/>
                <a:gridCol w="1775529"/>
                <a:gridCol w="29334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R" sz="1600" dirty="0" smtClean="0"/>
                        <a:t>Nombre del propietario del sitio demostrativo de FA</a:t>
                      </a:r>
                      <a:endParaRPr lang="es-CR" sz="16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600" dirty="0" smtClean="0"/>
                        <a:t>Ubicación</a:t>
                      </a:r>
                      <a:endParaRPr lang="es-CR" sz="16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600" dirty="0" smtClean="0"/>
                        <a:t>Área (ha) en</a:t>
                      </a:r>
                      <a:r>
                        <a:rPr lang="es-CR" sz="1600" baseline="0" dirty="0" smtClean="0"/>
                        <a:t> </a:t>
                      </a:r>
                      <a:r>
                        <a:rPr lang="es-CR" sz="1600" dirty="0" err="1" smtClean="0"/>
                        <a:t>Forestería</a:t>
                      </a:r>
                      <a:r>
                        <a:rPr lang="es-CR" sz="1600" dirty="0" smtClean="0"/>
                        <a:t> Análoga</a:t>
                      </a:r>
                      <a:endParaRPr lang="es-CR" sz="16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R" sz="1800" b="0" i="0" dirty="0" smtClean="0">
                          <a:solidFill>
                            <a:schemeClr val="tx1"/>
                          </a:solidFill>
                        </a:rPr>
                        <a:t>Centro</a:t>
                      </a:r>
                      <a:r>
                        <a:rPr lang="es-CR" sz="1800" b="0" i="0" baseline="0" dirty="0" smtClean="0">
                          <a:solidFill>
                            <a:schemeClr val="tx1"/>
                          </a:solidFill>
                        </a:rPr>
                        <a:t> Agronómico Tropical de Investigación y Enseñanza (CATIE)</a:t>
                      </a:r>
                      <a:endParaRPr lang="es-CR" sz="18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800" i="0" dirty="0" smtClean="0">
                          <a:solidFill>
                            <a:schemeClr val="tx1"/>
                          </a:solidFill>
                        </a:rPr>
                        <a:t>Finca productiva del CATIE</a:t>
                      </a:r>
                      <a:endParaRPr lang="es-CR" sz="18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800" i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s-CR" sz="18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5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3068960"/>
            <a:ext cx="4104456" cy="3078342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7" name="6 CuadroTexto"/>
          <p:cNvSpPr txBox="1"/>
          <p:nvPr/>
        </p:nvSpPr>
        <p:spPr>
          <a:xfrm>
            <a:off x="1907704" y="62373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 smtClean="0"/>
              <a:t>2008</a:t>
            </a:r>
            <a:endParaRPr lang="es-CR" dirty="0"/>
          </a:p>
        </p:txBody>
      </p:sp>
      <p:sp>
        <p:nvSpPr>
          <p:cNvPr id="8" name="7 CuadroTexto"/>
          <p:cNvSpPr txBox="1"/>
          <p:nvPr/>
        </p:nvSpPr>
        <p:spPr>
          <a:xfrm>
            <a:off x="6300192" y="62373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 smtClean="0"/>
              <a:t>2010</a:t>
            </a:r>
            <a:endParaRPr lang="es-CR" dirty="0"/>
          </a:p>
        </p:txBody>
      </p:sp>
      <p:pic>
        <p:nvPicPr>
          <p:cNvPr id="9" name="Imag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847" y="3068960"/>
            <a:ext cx="4104456" cy="3078342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55463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365256"/>
              </p:ext>
            </p:extLst>
          </p:nvPr>
        </p:nvGraphicFramePr>
        <p:xfrm>
          <a:off x="251519" y="1124744"/>
          <a:ext cx="8628112" cy="4339040"/>
        </p:xfrm>
        <a:graphic>
          <a:graphicData uri="http://schemas.openxmlformats.org/drawingml/2006/table">
            <a:tbl>
              <a:tblPr/>
              <a:tblGrid>
                <a:gridCol w="1585328"/>
                <a:gridCol w="785650"/>
                <a:gridCol w="662892"/>
                <a:gridCol w="1083775"/>
                <a:gridCol w="410362"/>
                <a:gridCol w="308649"/>
                <a:gridCol w="420882"/>
                <a:gridCol w="603266"/>
                <a:gridCol w="294618"/>
                <a:gridCol w="659384"/>
                <a:gridCol w="897884"/>
                <a:gridCol w="915422"/>
              </a:tblGrid>
              <a:tr h="46648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Actividades</a:t>
                      </a:r>
                      <a:endParaRPr lang="fr-FR" sz="12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fr-FR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para el </a:t>
                      </a:r>
                      <a:r>
                        <a:rPr lang="fr-FR" sz="12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establecimiento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Mano</a:t>
                      </a:r>
                      <a:r>
                        <a:rPr lang="fr-FR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fr-FR" sz="12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obra</a:t>
                      </a:r>
                      <a:endParaRPr lang="fr-FR" sz="1200" b="1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Insumos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Servicios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Total</a:t>
                      </a:r>
                    </a:p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($US)</a:t>
                      </a:r>
                      <a:endParaRPr lang="fr-FR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6648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Jornales</a:t>
                      </a:r>
                      <a:r>
                        <a:rPr lang="fr-FR" sz="1200" i="1" baseline="30000" dirty="0" smtClean="0"/>
                        <a:t>1</a:t>
                      </a:r>
                      <a:endParaRPr lang="fr-FR" sz="1200" b="1" i="0" u="none" strike="noStrike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ipo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°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Vehículo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Alquiler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</a:p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día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la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gasolina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/Km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4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Análisis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suelo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10.00</a:t>
                      </a:r>
                      <a:endParaRPr lang="fr-FR" sz="12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24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Preparación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terreno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700.00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700.00</a:t>
                      </a:r>
                      <a:endParaRPr lang="fr-FR" sz="12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24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Plantación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450.00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450.00</a:t>
                      </a:r>
                      <a:endParaRPr lang="fr-FR" sz="12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0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Transporte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Microbus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0.35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20.53</a:t>
                      </a:r>
                      <a:endParaRPr lang="fr-FR" sz="12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0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1180.53</a:t>
                      </a:r>
                      <a:endParaRPr lang="fr-FR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648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Tipo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plantas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Cantidad</a:t>
                      </a:r>
                      <a:r>
                        <a:rPr lang="fr-FR" sz="1200" b="0" i="1" u="none" strike="noStrike" baseline="30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unitario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5324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Arbóles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maderables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24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Arbóles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frutales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24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Plantas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medicinales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0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promedio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/planta*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1.15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0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552.00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552.00</a:t>
                      </a:r>
                      <a:endParaRPr lang="fr-FR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5909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1732.53</a:t>
                      </a:r>
                      <a:endParaRPr lang="fr-FR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ZoneTexte 9"/>
          <p:cNvSpPr txBox="1"/>
          <p:nvPr/>
        </p:nvSpPr>
        <p:spPr>
          <a:xfrm>
            <a:off x="85724" y="42624376"/>
            <a:ext cx="5915025" cy="30480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i="1"/>
              <a:t>*La</a:t>
            </a:r>
            <a:r>
              <a:rPr lang="fr-FR" sz="1100" i="1" baseline="0"/>
              <a:t> quantidad de las semillas es una estimation calculada en fonction del area del sitio (CATIE: 1 ha)</a:t>
            </a:r>
            <a:endParaRPr lang="fr-FR" sz="1100" i="1"/>
          </a:p>
        </p:txBody>
      </p:sp>
      <p:sp>
        <p:nvSpPr>
          <p:cNvPr id="6" name="4 CuadroTexto"/>
          <p:cNvSpPr txBox="1"/>
          <p:nvPr/>
        </p:nvSpPr>
        <p:spPr>
          <a:xfrm>
            <a:off x="251520" y="5301208"/>
            <a:ext cx="255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1400" i="1" dirty="0" smtClean="0"/>
              <a:t>Leyenda:</a:t>
            </a:r>
          </a:p>
          <a:p>
            <a:r>
              <a:rPr lang="es-CR" sz="1400" dirty="0" smtClean="0"/>
              <a:t>UTH: Unidad de Trabajo Hombre</a:t>
            </a:r>
            <a:endParaRPr lang="es-CR" sz="1400" dirty="0"/>
          </a:p>
        </p:txBody>
      </p:sp>
      <p:sp>
        <p:nvSpPr>
          <p:cNvPr id="7" name="ZoneTexte 1"/>
          <p:cNvSpPr txBox="1"/>
          <p:nvPr/>
        </p:nvSpPr>
        <p:spPr>
          <a:xfrm>
            <a:off x="251520" y="5877272"/>
            <a:ext cx="8568952" cy="864096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i="1" u="sng" dirty="0" smtClean="0"/>
              <a:t>NOTA:</a:t>
            </a:r>
          </a:p>
          <a:p>
            <a:r>
              <a:rPr lang="fr-FR" sz="1400" i="1" baseline="30000" dirty="0" smtClean="0"/>
              <a:t>1</a:t>
            </a:r>
            <a:r>
              <a:rPr lang="fr-FR" sz="1400" i="1" dirty="0" smtClean="0"/>
              <a:t>1 </a:t>
            </a:r>
            <a:r>
              <a:rPr lang="fr-FR" sz="1400" i="1" dirty="0" err="1" smtClean="0"/>
              <a:t>jornal</a:t>
            </a:r>
            <a:r>
              <a:rPr lang="fr-FR" sz="1400" i="1" dirty="0" smtClean="0"/>
              <a:t> = 10 $US</a:t>
            </a:r>
            <a:endParaRPr lang="fr-FR" sz="1400" i="1" dirty="0" smtClean="0">
              <a:solidFill>
                <a:srgbClr val="000000"/>
              </a:solidFill>
            </a:endParaRPr>
          </a:p>
          <a:p>
            <a:r>
              <a:rPr lang="fr-FR" sz="1400" i="1" baseline="30000" dirty="0" smtClean="0"/>
              <a:t>2</a:t>
            </a:r>
            <a:r>
              <a:rPr lang="fr-FR" sz="1400" i="1" dirty="0" smtClean="0"/>
              <a:t>La</a:t>
            </a:r>
            <a:r>
              <a:rPr lang="fr-FR" sz="1400" i="1" baseline="0" dirty="0" smtClean="0"/>
              <a:t> </a:t>
            </a:r>
            <a:r>
              <a:rPr lang="fr-FR" sz="1400" i="1" dirty="0" err="1" smtClean="0"/>
              <a:t>c</a:t>
            </a:r>
            <a:r>
              <a:rPr lang="fr-FR" sz="1400" i="1" baseline="0" dirty="0" err="1" smtClean="0"/>
              <a:t>antidad</a:t>
            </a:r>
            <a:r>
              <a:rPr lang="fr-FR" sz="1400" i="1" baseline="0" dirty="0" smtClean="0"/>
              <a:t> </a:t>
            </a:r>
            <a:r>
              <a:rPr lang="fr-FR" sz="1400" i="1" baseline="0" dirty="0"/>
              <a:t>de </a:t>
            </a:r>
            <a:r>
              <a:rPr lang="fr-FR" sz="1400" i="1" baseline="0" dirty="0" smtClean="0"/>
              <a:t>plantas</a:t>
            </a:r>
            <a:r>
              <a:rPr lang="fr-FR" sz="1400" i="1" dirty="0" smtClean="0"/>
              <a:t> </a:t>
            </a:r>
            <a:r>
              <a:rPr lang="fr-FR" sz="1400" i="1" baseline="0" dirty="0" smtClean="0"/>
              <a:t>es </a:t>
            </a:r>
            <a:r>
              <a:rPr lang="fr-FR" sz="1400" i="1" baseline="0" dirty="0" err="1"/>
              <a:t>una</a:t>
            </a:r>
            <a:r>
              <a:rPr lang="fr-FR" sz="1400" i="1" baseline="0" dirty="0"/>
              <a:t> </a:t>
            </a:r>
            <a:r>
              <a:rPr lang="fr-FR" sz="1400" i="1" baseline="0" dirty="0" err="1" smtClean="0"/>
              <a:t>estimación</a:t>
            </a:r>
            <a:r>
              <a:rPr lang="fr-FR" sz="1400" i="1" baseline="0" dirty="0" smtClean="0"/>
              <a:t> </a:t>
            </a:r>
            <a:r>
              <a:rPr lang="fr-FR" sz="1400" i="1" baseline="0" dirty="0" err="1"/>
              <a:t>calculada</a:t>
            </a:r>
            <a:r>
              <a:rPr lang="fr-FR" sz="1400" i="1" baseline="0" dirty="0"/>
              <a:t> en </a:t>
            </a:r>
            <a:r>
              <a:rPr lang="fr-FR" sz="1400" i="1" baseline="0" dirty="0" err="1" smtClean="0"/>
              <a:t>función</a:t>
            </a:r>
            <a:r>
              <a:rPr lang="fr-FR" sz="1400" i="1" baseline="0" dirty="0" smtClean="0"/>
              <a:t> del </a:t>
            </a:r>
            <a:r>
              <a:rPr lang="fr-FR" sz="1400" i="1" baseline="0" dirty="0" err="1" smtClean="0"/>
              <a:t>área</a:t>
            </a:r>
            <a:r>
              <a:rPr lang="fr-FR" sz="1400" i="1" baseline="0" dirty="0" smtClean="0"/>
              <a:t> </a:t>
            </a:r>
            <a:r>
              <a:rPr lang="fr-FR" sz="1400" i="1" baseline="0" dirty="0" err="1"/>
              <a:t>del</a:t>
            </a:r>
            <a:r>
              <a:rPr lang="fr-FR" sz="1400" i="1" baseline="0" dirty="0"/>
              <a:t> </a:t>
            </a:r>
            <a:r>
              <a:rPr lang="fr-FR" sz="1400" i="1" baseline="0" dirty="0" err="1" smtClean="0"/>
              <a:t>sitio</a:t>
            </a:r>
            <a:r>
              <a:rPr lang="fr-FR" sz="1400" i="1" dirty="0" smtClean="0"/>
              <a:t> </a:t>
            </a:r>
            <a:r>
              <a:rPr lang="fr-FR" sz="1400" i="1" dirty="0" err="1" smtClean="0"/>
              <a:t>del</a:t>
            </a:r>
            <a:r>
              <a:rPr lang="fr-FR" sz="1400" i="1" dirty="0" smtClean="0"/>
              <a:t> </a:t>
            </a:r>
            <a:r>
              <a:rPr lang="fr-FR" sz="1400" i="1" baseline="0" dirty="0" smtClean="0"/>
              <a:t>Catie: </a:t>
            </a:r>
            <a:r>
              <a:rPr lang="fr-FR" sz="1400" i="1" dirty="0" smtClean="0"/>
              <a:t>1</a:t>
            </a:r>
            <a:r>
              <a:rPr lang="fr-FR" sz="1400" i="1" baseline="0" dirty="0" smtClean="0"/>
              <a:t> ha</a:t>
            </a:r>
            <a:endParaRPr lang="fr-FR" sz="1400" i="1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685800" y="116632"/>
            <a:ext cx="7772400" cy="7200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Costos</a:t>
            </a:r>
            <a:r>
              <a:rPr kumimoji="0" lang="fr-FR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del</a:t>
            </a:r>
            <a:r>
              <a:rPr kumimoji="0" lang="fr-FR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establecimiento</a:t>
            </a:r>
            <a:r>
              <a:rPr kumimoji="0" lang="fr-FR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(en</a:t>
            </a:r>
            <a:r>
              <a:rPr kumimoji="0" lang="fr-FR" sz="3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$US)</a:t>
            </a:r>
            <a:r>
              <a:rPr kumimoji="0" lang="fr-FR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Sitio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demostrativo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del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CATIE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685800" y="116632"/>
            <a:ext cx="7772400" cy="7200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Costos</a:t>
            </a:r>
            <a:r>
              <a:rPr kumimoji="0" lang="fr-FR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 </a:t>
            </a:r>
            <a:r>
              <a:rPr kumimoji="0" lang="fr-FR" sz="32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establecimiento</a:t>
            </a:r>
            <a:r>
              <a:rPr kumimoji="0" lang="fr-FR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Sitio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demostrativo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del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CATIE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402934518"/>
              </p:ext>
            </p:extLst>
          </p:nvPr>
        </p:nvGraphicFramePr>
        <p:xfrm>
          <a:off x="685800" y="1397000"/>
          <a:ext cx="7918648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3264"/>
            <a:ext cx="8229600" cy="963488"/>
          </a:xfrm>
        </p:spPr>
        <p:txBody>
          <a:bodyPr>
            <a:noAutofit/>
          </a:bodyPr>
          <a:lstStyle/>
          <a:p>
            <a:r>
              <a:rPr lang="es-ES" sz="3200" u="sng" dirty="0" smtClean="0"/>
              <a:t/>
            </a:r>
            <a:br>
              <a:rPr lang="es-ES" sz="3200" u="sng" dirty="0" smtClean="0"/>
            </a:br>
            <a:r>
              <a:rPr lang="es-ES" sz="3200" b="1" dirty="0" smtClean="0"/>
              <a:t>Costo del establecimiento (en $US)</a:t>
            </a:r>
            <a:br>
              <a:rPr lang="es-ES" sz="3200" b="1" dirty="0" smtClean="0"/>
            </a:br>
            <a:r>
              <a:rPr lang="es-ES" sz="3200" b="1" dirty="0" smtClean="0"/>
              <a:t>-</a:t>
            </a:r>
            <a:r>
              <a:rPr lang="es-ES" sz="3200" b="1" i="1" dirty="0" smtClean="0"/>
              <a:t>consolidado-</a:t>
            </a: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>Sitios del proyecto FA en Costa Rica</a:t>
            </a:r>
            <a:endParaRPr lang="fr-FR" sz="32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361635"/>
              </p:ext>
            </p:extLst>
          </p:nvPr>
        </p:nvGraphicFramePr>
        <p:xfrm>
          <a:off x="179512" y="2348880"/>
          <a:ext cx="8748466" cy="3557168"/>
        </p:xfrm>
        <a:graphic>
          <a:graphicData uri="http://schemas.openxmlformats.org/drawingml/2006/table">
            <a:tbl>
              <a:tblPr/>
              <a:tblGrid>
                <a:gridCol w="1368152"/>
                <a:gridCol w="864096"/>
                <a:gridCol w="936104"/>
                <a:gridCol w="1001477"/>
                <a:gridCol w="981137"/>
                <a:gridCol w="872121"/>
                <a:gridCol w="889681"/>
                <a:gridCol w="909069"/>
                <a:gridCol w="926629"/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Pacayitas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Trinidad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El </a:t>
                      </a:r>
                      <a:r>
                        <a:rPr lang="fr-FR" sz="1400" b="1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Triunfo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Colegio</a:t>
                      </a:r>
                      <a:r>
                        <a:rPr lang="fr-FR" sz="1400" b="1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fr-FR" sz="1400" b="1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Braulio</a:t>
                      </a:r>
                      <a:r>
                        <a:rPr lang="fr-FR" sz="1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fr-FR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Carrillo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Colegio</a:t>
                      </a:r>
                      <a:r>
                        <a:rPr lang="fr-FR" sz="1400" b="1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 de </a:t>
                      </a:r>
                      <a:r>
                        <a:rPr lang="fr-FR" sz="1400" b="1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Pacayas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Guayabo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CATIE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TOTAL</a:t>
                      </a:r>
                    </a:p>
                    <a:p>
                      <a:pPr algn="ctr" fontAlgn="ctr"/>
                      <a:r>
                        <a:rPr lang="fr-FR" sz="1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($US)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606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Costo</a:t>
                      </a:r>
                      <a:r>
                        <a:rPr lang="fr-FR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total de las</a:t>
                      </a:r>
                      <a:r>
                        <a:rPr lang="fr-FR" sz="1200" b="1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baseline="0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a</a:t>
                      </a:r>
                      <a:r>
                        <a:rPr lang="fr-FR" sz="1200" b="1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ctividades</a:t>
                      </a:r>
                      <a:endParaRPr lang="fr-FR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545.40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2276.80</a:t>
                      </a: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256.60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178.00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351.00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163.30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1191.05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4962.15</a:t>
                      </a: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6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Costo</a:t>
                      </a:r>
                      <a:r>
                        <a:rPr lang="fr-FR" sz="1200" b="1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 total de las </a:t>
                      </a:r>
                      <a:r>
                        <a:rPr lang="fr-FR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plantas</a:t>
                      </a:r>
                      <a:endParaRPr lang="fr-FR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1100.74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1100.74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1100.74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550.37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1100.74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550.37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550.37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6054.07</a:t>
                      </a:r>
                      <a:endParaRPr lang="fr-FR" sz="14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44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Costo</a:t>
                      </a:r>
                      <a:r>
                        <a:rPr lang="fr-FR" sz="1200" b="1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 t</a:t>
                      </a:r>
                      <a:r>
                        <a:rPr lang="fr-FR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otal/</a:t>
                      </a:r>
                      <a:r>
                        <a:rPr lang="fr-FR" sz="1200" b="1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sitio</a:t>
                      </a:r>
                      <a:endParaRPr lang="fr-FR" sz="1200" b="1" i="0" u="none" strike="noStrike" dirty="0" smtClean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1646.14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3377.54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1357.34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728.37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1451.74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713.67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1741.42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11016.00</a:t>
                      </a:r>
                      <a:endParaRPr lang="fr-FR" sz="1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65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Á</a:t>
                      </a:r>
                      <a:r>
                        <a:rPr lang="fr-FR" sz="1200" b="1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rea</a:t>
                      </a:r>
                      <a:r>
                        <a:rPr lang="fr-FR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con </a:t>
                      </a:r>
                      <a:r>
                        <a:rPr lang="fr-FR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AF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 ha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 ha</a:t>
                      </a: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 ha</a:t>
                      </a: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 ha</a:t>
                      </a: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 ha</a:t>
                      </a: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 ha</a:t>
                      </a: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 ha</a:t>
                      </a: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11 ha</a:t>
                      </a: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414"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+mn-ea"/>
                          <a:cs typeface="+mn-cs"/>
                        </a:rPr>
                        <a:t>Promedio</a:t>
                      </a:r>
                      <a:endParaRPr lang="fr-FR" sz="14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4242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err="1" smtClean="0">
                          <a:solidFill>
                            <a:srgbClr val="FF0000"/>
                          </a:solidFill>
                          <a:latin typeface="Calibri"/>
                        </a:rPr>
                        <a:t>Costo</a:t>
                      </a:r>
                      <a:r>
                        <a:rPr lang="fr-FR" sz="12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total/ha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823.07</a:t>
                      </a:r>
                      <a:endParaRPr lang="fr-FR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1688.77</a:t>
                      </a:r>
                      <a:endParaRPr lang="fr-FR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678.67</a:t>
                      </a:r>
                      <a:endParaRPr lang="fr-FR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728.37</a:t>
                      </a:r>
                      <a:endParaRPr lang="fr-FR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725.87</a:t>
                      </a:r>
                      <a:endParaRPr lang="fr-FR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713.67</a:t>
                      </a:r>
                      <a:endParaRPr lang="fr-FR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1741.42</a:t>
                      </a:r>
                      <a:endParaRPr lang="fr-FR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1014.26</a:t>
                      </a:r>
                      <a:endParaRPr lang="fr-FR" sz="1400" b="1" i="0" u="none" strike="noStrike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64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Área</a:t>
                      </a:r>
                      <a:r>
                        <a:rPr lang="fr-FR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</a:t>
                      </a:r>
                      <a:r>
                        <a:rPr lang="fr-FR" sz="1200" b="1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adicional</a:t>
                      </a:r>
                      <a:r>
                        <a:rPr lang="fr-FR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disponible para FA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 ha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 ha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 ha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720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 ha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0 ha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0 ha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 ha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23 ha</a:t>
                      </a:r>
                    </a:p>
                  </a:txBody>
                  <a:tcPr marL="0" marR="7200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91680" y="18864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/>
              <a:t>Costos</a:t>
            </a:r>
            <a:r>
              <a:rPr lang="fr-FR" b="1" dirty="0" smtClean="0"/>
              <a:t> (en $US) de </a:t>
            </a:r>
            <a:r>
              <a:rPr lang="fr-FR" b="1" dirty="0" err="1" smtClean="0"/>
              <a:t>establecimiento</a:t>
            </a:r>
            <a:r>
              <a:rPr lang="fr-FR" b="1" dirty="0" smtClean="0"/>
              <a:t> </a:t>
            </a:r>
            <a:r>
              <a:rPr lang="fr-FR" b="1" dirty="0" err="1" smtClean="0"/>
              <a:t>por</a:t>
            </a:r>
            <a:r>
              <a:rPr lang="fr-FR" b="1" dirty="0" smtClean="0"/>
              <a:t> </a:t>
            </a:r>
            <a:r>
              <a:rPr lang="fr-FR" b="1" dirty="0" err="1" smtClean="0"/>
              <a:t>finca</a:t>
            </a:r>
            <a:r>
              <a:rPr lang="fr-FR" b="1" dirty="0" smtClean="0"/>
              <a:t> con </a:t>
            </a:r>
            <a:r>
              <a:rPr lang="fr-FR" b="1" dirty="0" err="1" smtClean="0"/>
              <a:t>Forestería</a:t>
            </a:r>
            <a:r>
              <a:rPr lang="fr-FR" b="1" dirty="0" smtClean="0"/>
              <a:t> </a:t>
            </a:r>
            <a:r>
              <a:rPr lang="fr-FR" b="1" dirty="0" err="1" smtClean="0"/>
              <a:t>Análoga</a:t>
            </a:r>
            <a:endParaRPr lang="fr-FR" b="1" dirty="0"/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1592010441"/>
              </p:ext>
            </p:extLst>
          </p:nvPr>
        </p:nvGraphicFramePr>
        <p:xfrm>
          <a:off x="685800" y="1397000"/>
          <a:ext cx="7918648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490066"/>
          </a:xfrm>
        </p:spPr>
        <p:txBody>
          <a:bodyPr>
            <a:noAutofit/>
          </a:bodyPr>
          <a:lstStyle/>
          <a:p>
            <a:r>
              <a:rPr lang="fr-FR" sz="3200" b="1" dirty="0" err="1" smtClean="0"/>
              <a:t>Costos</a:t>
            </a:r>
            <a:r>
              <a:rPr lang="fr-FR" sz="3200" b="1" dirty="0" smtClean="0"/>
              <a:t> del </a:t>
            </a:r>
            <a:r>
              <a:rPr lang="fr-FR" sz="3200" b="1" dirty="0" err="1" smtClean="0"/>
              <a:t>establecimiento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por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hectárea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es-ES" sz="3200" dirty="0" smtClean="0"/>
              <a:t> Sitios del proyecto FA en Costa Rica</a:t>
            </a:r>
            <a:endParaRPr lang="fr-FR" sz="3200" dirty="0"/>
          </a:p>
        </p:txBody>
      </p:sp>
      <p:sp>
        <p:nvSpPr>
          <p:cNvPr id="5" name="4 CuadroTexto"/>
          <p:cNvSpPr txBox="1"/>
          <p:nvPr/>
        </p:nvSpPr>
        <p:spPr>
          <a:xfrm rot="16200000">
            <a:off x="-183692" y="3435038"/>
            <a:ext cx="11203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1400" b="1" dirty="0" smtClean="0"/>
              <a:t>Costos ($US)</a:t>
            </a:r>
            <a:endParaRPr lang="es-CR" sz="1400" b="1" dirty="0"/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1071432465"/>
              </p:ext>
            </p:extLst>
          </p:nvPr>
        </p:nvGraphicFramePr>
        <p:xfrm>
          <a:off x="683568" y="1685032"/>
          <a:ext cx="7918648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7 Conector recto"/>
          <p:cNvCxnSpPr/>
          <p:nvPr/>
        </p:nvCxnSpPr>
        <p:spPr>
          <a:xfrm>
            <a:off x="1466454" y="4461045"/>
            <a:ext cx="6993978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>
            <p:extLst>
              <p:ext uri="{D42A27DB-BD31-4B8C-83A1-F6EECF244321}">
                <p14:modId xmlns:p14="http://schemas.microsoft.com/office/powerpoint/2010/main" val="3111350141"/>
              </p:ext>
            </p:extLst>
          </p:nvPr>
        </p:nvGraphicFramePr>
        <p:xfrm>
          <a:off x="251520" y="188640"/>
          <a:ext cx="8568952" cy="5991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562074"/>
          </a:xfrm>
        </p:spPr>
        <p:txBody>
          <a:bodyPr>
            <a:noAutofit/>
          </a:bodyPr>
          <a:lstStyle/>
          <a:p>
            <a:r>
              <a:rPr lang="fr-FR" sz="3200" b="1" dirty="0" err="1" smtClean="0"/>
              <a:t>Costos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del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mantenimiento</a:t>
            </a:r>
            <a:r>
              <a:rPr lang="fr-FR" sz="3200" b="1" dirty="0" smtClean="0"/>
              <a:t> (en $US)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b="1" dirty="0" err="1" smtClean="0"/>
              <a:t>por</a:t>
            </a:r>
            <a:r>
              <a:rPr lang="fr-FR" sz="3200" b="1" dirty="0" smtClean="0"/>
              <a:t> mes y </a:t>
            </a:r>
            <a:r>
              <a:rPr lang="fr-FR" sz="3200" b="1" dirty="0" err="1" smtClean="0"/>
              <a:t>por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año</a:t>
            </a:r>
            <a:endParaRPr lang="fr-FR" sz="3200" b="1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920507"/>
              </p:ext>
            </p:extLst>
          </p:nvPr>
        </p:nvGraphicFramePr>
        <p:xfrm>
          <a:off x="251520" y="1844824"/>
          <a:ext cx="8568954" cy="3197070"/>
        </p:xfrm>
        <a:graphic>
          <a:graphicData uri="http://schemas.openxmlformats.org/drawingml/2006/table">
            <a:tbl>
              <a:tblPr/>
              <a:tblGrid>
                <a:gridCol w="1441506"/>
                <a:gridCol w="790742"/>
                <a:gridCol w="864096"/>
                <a:gridCol w="987923"/>
                <a:gridCol w="884285"/>
                <a:gridCol w="930946"/>
                <a:gridCol w="869254"/>
                <a:gridCol w="892587"/>
                <a:gridCol w="907615"/>
              </a:tblGrid>
              <a:tr h="61001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r>
                        <a:rPr lang="fr-FR" sz="14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Sitios</a:t>
                      </a:r>
                      <a:r>
                        <a:rPr lang="fr-FR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1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demostrativos</a:t>
                      </a:r>
                      <a:endParaRPr lang="fr-FR" sz="14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Pacayitas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Trinidad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El </a:t>
                      </a:r>
                      <a:r>
                        <a:rPr lang="fr-FR" sz="1400" b="1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triunfo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Pacayas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Braulio </a:t>
                      </a:r>
                      <a:r>
                        <a:rPr lang="fr-FR" sz="1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Carrillo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Guayabo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CATIE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TOTAL</a:t>
                      </a:r>
                    </a:p>
                    <a:p>
                      <a:pPr algn="ctr" fontAlgn="ctr"/>
                      <a:r>
                        <a:rPr lang="fr-FR" sz="1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($US)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466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Mano de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obra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275.00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Maquinaria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144.00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58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Costo</a:t>
                      </a:r>
                      <a:r>
                        <a:rPr lang="fr-FR" sz="1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fr-FR" sz="1400" b="1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mensual</a:t>
                      </a:r>
                      <a:r>
                        <a:rPr lang="fr-FR" sz="1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/</a:t>
                      </a:r>
                      <a:r>
                        <a:rPr lang="fr-FR" sz="1400" b="1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sitio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78.00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78.00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78.00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78.00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429.00</a:t>
                      </a:r>
                      <a:endParaRPr lang="fr-FR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408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Área</a:t>
                      </a:r>
                      <a:r>
                        <a:rPr lang="fr-FR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con AF</a:t>
                      </a:r>
                      <a:endParaRPr lang="fr-FR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 ha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 ha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 ha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 ha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 ha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 ha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 ha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Promedio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5058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Costo</a:t>
                      </a:r>
                      <a:r>
                        <a:rPr lang="fr-FR" sz="1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fr-FR" sz="1400" b="1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mensual</a:t>
                      </a:r>
                      <a:r>
                        <a:rPr lang="fr-FR" sz="1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/ha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39.00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058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err="1" smtClean="0">
                          <a:solidFill>
                            <a:srgbClr val="FF0000"/>
                          </a:solidFill>
                          <a:latin typeface="Calibri"/>
                        </a:rPr>
                        <a:t>Costo</a:t>
                      </a:r>
                      <a:r>
                        <a:rPr lang="fr-FR" sz="1400" b="1" i="0" u="none" strike="noStrike" baseline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400" b="1" i="0" u="none" strike="noStrike" baseline="0" dirty="0" err="1" smtClean="0">
                          <a:solidFill>
                            <a:srgbClr val="FF0000"/>
                          </a:solidFill>
                          <a:latin typeface="Calibri"/>
                        </a:rPr>
                        <a:t>anual</a:t>
                      </a:r>
                      <a:r>
                        <a:rPr lang="fr-FR" sz="1400" b="1" i="0" u="none" strike="noStrike" baseline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/ha</a:t>
                      </a:r>
                      <a:endParaRPr lang="fr-FR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468.00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468.00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468.00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468.00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468.00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468.00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468.00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468.00</a:t>
                      </a:r>
                      <a:endParaRPr lang="fr-FR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ZoneTexte 16"/>
          <p:cNvSpPr txBox="1"/>
          <p:nvPr/>
        </p:nvSpPr>
        <p:spPr>
          <a:xfrm>
            <a:off x="2519772" y="5201816"/>
            <a:ext cx="4104456" cy="1539552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800" u="sng" dirty="0" err="1" smtClean="0"/>
              <a:t>Consideraciones</a:t>
            </a:r>
            <a:r>
              <a:rPr lang="fr-FR" sz="1800" dirty="0" smtClean="0"/>
              <a:t>:</a:t>
            </a:r>
          </a:p>
          <a:p>
            <a:pPr algn="ctr"/>
            <a:r>
              <a:rPr lang="fr-FR" sz="1800" dirty="0" smtClean="0"/>
              <a:t>2,5 </a:t>
            </a:r>
            <a:r>
              <a:rPr lang="fr-FR" sz="1800" dirty="0" err="1" smtClean="0"/>
              <a:t>jornales</a:t>
            </a:r>
            <a:r>
              <a:rPr lang="fr-FR" sz="1800" dirty="0" smtClean="0"/>
              <a:t>/ha/mes</a:t>
            </a:r>
            <a:endParaRPr lang="fr-FR" sz="1800" dirty="0"/>
          </a:p>
          <a:p>
            <a:pPr algn="ctr"/>
            <a:r>
              <a:rPr lang="fr-FR" sz="1800" dirty="0" smtClean="0"/>
              <a:t>10 $US/persona/</a:t>
            </a:r>
            <a:r>
              <a:rPr lang="fr-FR" sz="1800" dirty="0" err="1" smtClean="0"/>
              <a:t>jornal</a:t>
            </a:r>
            <a:endParaRPr lang="fr-FR" sz="1800" dirty="0"/>
          </a:p>
          <a:p>
            <a:pPr algn="ctr"/>
            <a:r>
              <a:rPr lang="fr-FR" sz="1800" dirty="0" err="1" smtClean="0"/>
              <a:t>Maquinaria</a:t>
            </a:r>
            <a:r>
              <a:rPr lang="fr-FR" sz="1800" dirty="0" smtClean="0"/>
              <a:t>: </a:t>
            </a:r>
          </a:p>
          <a:p>
            <a:pPr algn="ctr"/>
            <a:r>
              <a:rPr lang="fr-FR" sz="1800" dirty="0" smtClean="0">
                <a:solidFill>
                  <a:schemeClr val="tx1"/>
                </a:solidFill>
              </a:rPr>
              <a:t>700 </a:t>
            </a:r>
            <a:r>
              <a:rPr lang="fr-FR" sz="1800" dirty="0" err="1" smtClean="0">
                <a:solidFill>
                  <a:schemeClr val="tx1"/>
                </a:solidFill>
              </a:rPr>
              <a:t>colones</a:t>
            </a:r>
            <a:r>
              <a:rPr lang="fr-FR" sz="1800" dirty="0" smtClean="0">
                <a:solidFill>
                  <a:schemeClr val="tx1"/>
                </a:solidFill>
              </a:rPr>
              <a:t>/</a:t>
            </a:r>
            <a:r>
              <a:rPr lang="fr-FR" sz="1800" dirty="0" err="1" smtClean="0">
                <a:solidFill>
                  <a:schemeClr val="tx1"/>
                </a:solidFill>
              </a:rPr>
              <a:t>Litro</a:t>
            </a:r>
            <a:r>
              <a:rPr lang="fr-FR" sz="1800" dirty="0" smtClean="0">
                <a:solidFill>
                  <a:schemeClr val="tx1"/>
                </a:solidFill>
              </a:rPr>
              <a:t> </a:t>
            </a:r>
            <a:r>
              <a:rPr lang="fr-FR" sz="1800" dirty="0" smtClean="0"/>
              <a:t>* 4Litros</a:t>
            </a:r>
            <a:r>
              <a:rPr lang="fr-FR" sz="1800" baseline="0" dirty="0" smtClean="0"/>
              <a:t>/</a:t>
            </a:r>
            <a:r>
              <a:rPr lang="fr-FR" sz="1800" baseline="0" dirty="0" err="1" smtClean="0"/>
              <a:t>jornal</a:t>
            </a: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s-CR" sz="3200" b="1" dirty="0" smtClean="0"/>
              <a:t>Componentes del cálculo de los costos reales</a:t>
            </a:r>
            <a:endParaRPr lang="es-CR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916832"/>
            <a:ext cx="8157592" cy="4392488"/>
          </a:xfrm>
        </p:spPr>
        <p:txBody>
          <a:bodyPr>
            <a:normAutofit/>
          </a:bodyPr>
          <a:lstStyle/>
          <a:p>
            <a:r>
              <a:rPr lang="es-CR" sz="2400" dirty="0" smtClean="0"/>
              <a:t>Costos del establecimiento</a:t>
            </a:r>
            <a:endParaRPr lang="fr-FR" sz="1400" b="1" dirty="0" smtClean="0"/>
          </a:p>
          <a:p>
            <a:pPr lvl="1" fontAlgn="b"/>
            <a:r>
              <a:rPr lang="es-CR" sz="2000" dirty="0" smtClean="0"/>
              <a:t>Actividades </a:t>
            </a:r>
            <a:r>
              <a:rPr lang="fr-FR" sz="1600" dirty="0" smtClean="0"/>
              <a:t>(</a:t>
            </a:r>
            <a:r>
              <a:rPr lang="fr-FR" sz="1600" dirty="0" err="1" smtClean="0"/>
              <a:t>Análisis</a:t>
            </a:r>
            <a:r>
              <a:rPr lang="fr-FR" sz="1600" dirty="0" smtClean="0"/>
              <a:t> de </a:t>
            </a:r>
            <a:r>
              <a:rPr lang="fr-FR" sz="1600" dirty="0" err="1" smtClean="0"/>
              <a:t>suelo</a:t>
            </a:r>
            <a:r>
              <a:rPr lang="fr-FR" sz="1600" dirty="0" smtClean="0"/>
              <a:t>, </a:t>
            </a:r>
            <a:r>
              <a:rPr lang="fr-FR" sz="1600" dirty="0" err="1" smtClean="0"/>
              <a:t>Preparación</a:t>
            </a:r>
            <a:r>
              <a:rPr lang="fr-FR" sz="1600" dirty="0" smtClean="0"/>
              <a:t> de </a:t>
            </a:r>
            <a:r>
              <a:rPr lang="fr-FR" sz="1600" dirty="0" err="1" smtClean="0"/>
              <a:t>terreno</a:t>
            </a:r>
            <a:r>
              <a:rPr lang="fr-FR" sz="1600" dirty="0" smtClean="0"/>
              <a:t>, </a:t>
            </a:r>
            <a:r>
              <a:rPr lang="fr-FR" sz="1600" dirty="0" err="1" smtClean="0"/>
              <a:t>Plantación</a:t>
            </a:r>
            <a:r>
              <a:rPr lang="fr-FR" sz="1600" dirty="0" smtClean="0"/>
              <a:t>, Transporte)</a:t>
            </a:r>
            <a:endParaRPr lang="es-CR" sz="2000" dirty="0" smtClean="0"/>
          </a:p>
          <a:p>
            <a:pPr lvl="1" fontAlgn="b"/>
            <a:r>
              <a:rPr lang="es-CR" sz="2000" dirty="0" smtClean="0"/>
              <a:t>Plantas (material vegetativo)	</a:t>
            </a:r>
          </a:p>
          <a:p>
            <a:pPr lvl="2">
              <a:buNone/>
            </a:pPr>
            <a:endParaRPr lang="es-CR" sz="1800" dirty="0" smtClean="0"/>
          </a:p>
          <a:p>
            <a:r>
              <a:rPr lang="es-CR" sz="2400" dirty="0" smtClean="0"/>
              <a:t>Costos del mantenimiento</a:t>
            </a:r>
          </a:p>
          <a:p>
            <a:pPr lvl="1"/>
            <a:r>
              <a:rPr lang="es-CR" sz="2000" dirty="0" smtClean="0"/>
              <a:t>Mano de obra</a:t>
            </a:r>
          </a:p>
          <a:p>
            <a:pPr lvl="1"/>
            <a:r>
              <a:rPr lang="es-CR" sz="2000" dirty="0" smtClean="0"/>
              <a:t>Maquinaria</a:t>
            </a:r>
          </a:p>
          <a:p>
            <a:pPr lvl="2">
              <a:buNone/>
            </a:pPr>
            <a:endParaRPr lang="es-CR" sz="1800" dirty="0" smtClean="0"/>
          </a:p>
          <a:p>
            <a:r>
              <a:rPr lang="es-CR" sz="2400" dirty="0" smtClean="0"/>
              <a:t>Costos del vivero principal de FA</a:t>
            </a:r>
            <a:endParaRPr lang="es-C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150189"/>
              </p:ext>
            </p:extLst>
          </p:nvPr>
        </p:nvGraphicFramePr>
        <p:xfrm>
          <a:off x="323528" y="2204864"/>
          <a:ext cx="8568954" cy="3533720"/>
        </p:xfrm>
        <a:graphic>
          <a:graphicData uri="http://schemas.openxmlformats.org/drawingml/2006/table">
            <a:tbl>
              <a:tblPr/>
              <a:tblGrid>
                <a:gridCol w="1441506"/>
                <a:gridCol w="934758"/>
                <a:gridCol w="864096"/>
                <a:gridCol w="936104"/>
                <a:gridCol w="864096"/>
                <a:gridCol w="864096"/>
                <a:gridCol w="864096"/>
                <a:gridCol w="892587"/>
                <a:gridCol w="907615"/>
              </a:tblGrid>
              <a:tr h="70900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r-FR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Sitios</a:t>
                      </a:r>
                      <a:r>
                        <a:rPr lang="fr-FR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4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demostrativos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Pacayitas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Trinidad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El </a:t>
                      </a:r>
                      <a:r>
                        <a:rPr lang="fr-FR" sz="1400" b="1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triunfo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Pacayas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Braulio </a:t>
                      </a:r>
                      <a:r>
                        <a:rPr lang="fr-FR" sz="1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Carrillo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Guayabo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CATIE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TOTAL</a:t>
                      </a:r>
                    </a:p>
                    <a:p>
                      <a:pPr algn="ctr" fontAlgn="ctr"/>
                      <a:r>
                        <a:rPr lang="fr-FR" sz="1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($US)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4312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total</a:t>
                      </a:r>
                    </a:p>
                    <a:p>
                      <a:pPr algn="ctr" fontAlgn="ctr"/>
                      <a:r>
                        <a:rPr lang="fr-FR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Establecimiento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1646.14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3377.54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1357.34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1451.74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728.37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713.67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1741.42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  <a:r>
                        <a:rPr lang="fr-FR" sz="1400" b="0" i="0" u="none" strike="noStrike" baseline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508</a:t>
                      </a:r>
                      <a:r>
                        <a:rPr lang="fr-FR" sz="1400" b="0" i="0" u="none" strike="noStrike" baseline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099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total </a:t>
                      </a:r>
                    </a:p>
                    <a:p>
                      <a:pPr algn="ctr" fontAlgn="ctr"/>
                      <a:r>
                        <a:rPr lang="fr-FR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Mantenimiento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936.00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936.00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936.00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936.00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468.00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468.00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468.00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2 574 000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98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r>
                        <a:rPr lang="fr-FR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por</a:t>
                      </a:r>
                      <a:r>
                        <a:rPr lang="fr-FR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4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remplazo</a:t>
                      </a:r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plantas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110.07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110.07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110.07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110.07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54.00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301</a:t>
                      </a:r>
                      <a:r>
                        <a:rPr lang="fr-FR" sz="1400" b="0" i="0" u="none" strike="noStrike" baseline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144</a:t>
                      </a:r>
                      <a:endParaRPr lang="fr-FR" sz="1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37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Costo</a:t>
                      </a:r>
                      <a:r>
                        <a:rPr lang="fr-FR" sz="1400" b="1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 total</a:t>
                      </a:r>
                      <a:r>
                        <a:rPr lang="fr-FR" sz="14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/</a:t>
                      </a:r>
                      <a:r>
                        <a:rPr lang="fr-FR" sz="1400" b="1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sitio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2692.21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4423.61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2403.41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2497.81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1250.37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1235.67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2263.42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16766.50</a:t>
                      </a:r>
                      <a:endParaRPr lang="fr-FR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err="1" smtClean="0">
                          <a:solidFill>
                            <a:schemeClr val="tx1"/>
                          </a:solidFill>
                          <a:latin typeface="Calibri"/>
                        </a:rPr>
                        <a:t>Área</a:t>
                      </a:r>
                      <a:r>
                        <a:rPr lang="fr-FR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con FA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ha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ha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ha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ha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ha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ha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ha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u="none" strike="noStrike" kern="1200" dirty="0" smtClean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3360"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Promedio</a:t>
                      </a:r>
                      <a:endParaRPr lang="fr-FR" sz="1400" b="1" i="0" u="none" strike="noStrik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Costo</a:t>
                      </a:r>
                      <a:r>
                        <a:rPr lang="fr-FR" sz="15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 total/ha</a:t>
                      </a:r>
                      <a:endParaRPr lang="fr-FR" sz="15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5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1346.11</a:t>
                      </a:r>
                      <a:endParaRPr lang="fr-FR" sz="15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5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2211.81</a:t>
                      </a:r>
                      <a:endParaRPr lang="fr-FR" sz="15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5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1201.70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5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1248.90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5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1250.37</a:t>
                      </a:r>
                      <a:endParaRPr lang="fr-FR" sz="1500" b="1" i="0" u="none" strike="noStrike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5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1235.67</a:t>
                      </a:r>
                      <a:endParaRPr lang="fr-FR" sz="1500" b="1" i="0" u="none" strike="noStrike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2263.42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5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10757.98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>
          <a:xfrm>
            <a:off x="467544" y="116632"/>
            <a:ext cx="8229600" cy="56207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Costo</a:t>
            </a:r>
            <a:r>
              <a:rPr kumimoji="0" lang="fr-FR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total </a:t>
            </a:r>
            <a:r>
              <a:rPr lang="fr-FR" sz="3200" b="1" dirty="0" smtClean="0">
                <a:latin typeface="+mj-lt"/>
                <a:ea typeface="+mj-ea"/>
                <a:cs typeface="+mj-cs"/>
              </a:rPr>
              <a:t>(en $US)</a:t>
            </a:r>
            <a:endParaRPr kumimoji="0" lang="fr-FR" sz="32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del </a:t>
            </a:r>
            <a:r>
              <a:rPr kumimoji="0" lang="fr-FR" sz="3200" b="0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establecimiento</a:t>
            </a:r>
            <a:r>
              <a:rPr kumimoji="0" lang="fr-FR" sz="32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y </a:t>
            </a:r>
            <a:r>
              <a:rPr kumimoji="0" lang="fr-FR" sz="3200" b="0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mantenimiento</a:t>
            </a:r>
            <a:r>
              <a:rPr kumimoji="0" lang="fr-FR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dirty="0">
                <a:latin typeface="+mj-lt"/>
                <a:ea typeface="+mj-ea"/>
                <a:cs typeface="+mj-cs"/>
              </a:rPr>
              <a:t>d</a:t>
            </a:r>
            <a:r>
              <a:rPr lang="fr-FR" sz="3200" dirty="0" smtClean="0">
                <a:latin typeface="+mj-lt"/>
                <a:ea typeface="+mj-ea"/>
                <a:cs typeface="+mj-cs"/>
              </a:rPr>
              <a:t>e </a:t>
            </a:r>
            <a:r>
              <a:rPr kumimoji="0" lang="fr-FR" sz="32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2008 a 2010</a:t>
            </a:r>
            <a:endParaRPr kumimoji="0" lang="fr-FR" sz="3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/>
          </a:bodyPr>
          <a:lstStyle/>
          <a:p>
            <a:r>
              <a:rPr lang="es-CR" sz="3200" b="1" dirty="0" smtClean="0"/>
              <a:t>Costos del establecimiento </a:t>
            </a:r>
            <a:br>
              <a:rPr lang="es-CR" sz="3200" b="1" dirty="0" smtClean="0"/>
            </a:br>
            <a:r>
              <a:rPr lang="es-CR" sz="3200" b="1" dirty="0" smtClean="0"/>
              <a:t>y manejo del vivero principal del proyecto FA</a:t>
            </a:r>
            <a:endParaRPr lang="es-CR" sz="32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40860"/>
              </p:ext>
            </p:extLst>
          </p:nvPr>
        </p:nvGraphicFramePr>
        <p:xfrm>
          <a:off x="827584" y="2960072"/>
          <a:ext cx="7488832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872208"/>
                <a:gridCol w="1728192"/>
                <a:gridCol w="2016224"/>
              </a:tblGrid>
              <a:tr h="268392">
                <a:tc gridSpan="2">
                  <a:txBody>
                    <a:bodyPr/>
                    <a:lstStyle/>
                    <a:p>
                      <a:pPr algn="ctr"/>
                      <a:r>
                        <a:rPr lang="es-CR" sz="1600" dirty="0" smtClean="0">
                          <a:solidFill>
                            <a:schemeClr val="tx1"/>
                          </a:solidFill>
                        </a:rPr>
                        <a:t>Establecimiento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R" dirty="0"/>
                    </a:p>
                  </a:txBody>
                  <a:tcPr marL="5112" marR="5112" marT="5112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Mantenimiento</a:t>
                      </a:r>
                      <a:endParaRPr lang="es-CR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12" marR="5112" marT="51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R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12" marR="5112" marT="5112" marB="0" anchor="b"/>
                </a:tc>
              </a:tr>
              <a:tr h="2931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Tipos de costos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6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Monto ($US)</a:t>
                      </a:r>
                      <a:endParaRPr lang="es-CR" sz="16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112" marR="5112" marT="51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Tipos de costos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6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Monto ($US)</a:t>
                      </a:r>
                      <a:endParaRPr lang="es-CR" sz="16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5112" marR="5112" marT="51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Materiales de construcción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2281.54</a:t>
                      </a:r>
                      <a:endParaRPr lang="es-C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112" marR="5112" marT="511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R" sz="1600" dirty="0" smtClean="0"/>
                        <a:t>Mano</a:t>
                      </a:r>
                      <a:r>
                        <a:rPr lang="es-CR" sz="1600" baseline="0" dirty="0" smtClean="0"/>
                        <a:t> de obra</a:t>
                      </a:r>
                      <a:endParaRPr lang="es-C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sz="1600" dirty="0" smtClean="0">
                          <a:solidFill>
                            <a:schemeClr val="tx1"/>
                          </a:solidFill>
                        </a:rPr>
                        <a:t>80.00/mes</a:t>
                      </a:r>
                      <a:endParaRPr lang="es-C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R" sz="1600" dirty="0" smtClean="0"/>
                        <a:t>Mano de obra</a:t>
                      </a:r>
                      <a:endParaRPr lang="es-C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sz="1600" dirty="0" smtClean="0">
                          <a:solidFill>
                            <a:schemeClr val="tx1"/>
                          </a:solidFill>
                        </a:rPr>
                        <a:t>1000.00</a:t>
                      </a:r>
                      <a:endParaRPr lang="es-C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R" sz="1600" dirty="0" smtClean="0"/>
                        <a:t>Material</a:t>
                      </a:r>
                      <a:r>
                        <a:rPr lang="es-CR" sz="1600" baseline="0" dirty="0" smtClean="0"/>
                        <a:t> de producción</a:t>
                      </a:r>
                    </a:p>
                    <a:p>
                      <a:r>
                        <a:rPr lang="es-CR" sz="1600" baseline="0" dirty="0" smtClean="0"/>
                        <a:t>-Agua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C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endParaRPr lang="es-C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s-CR" sz="1600" dirty="0" smtClean="0">
                          <a:solidFill>
                            <a:schemeClr val="tx1"/>
                          </a:solidFill>
                        </a:rPr>
                        <a:t>5.00/mes</a:t>
                      </a:r>
                    </a:p>
                    <a:p>
                      <a:pPr algn="r"/>
                      <a:r>
                        <a:rPr lang="es-CR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CR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C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R" sz="1600" dirty="0" smtClean="0"/>
                        <a:t>Material de producción</a:t>
                      </a:r>
                      <a:endParaRPr lang="es-C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sz="1600" dirty="0" smtClean="0">
                          <a:solidFill>
                            <a:schemeClr val="tx1"/>
                          </a:solidFill>
                        </a:rPr>
                        <a:t>93.00</a:t>
                      </a:r>
                      <a:endParaRPr lang="es-C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600" dirty="0" smtClean="0"/>
                        <a:t>Material</a:t>
                      </a:r>
                      <a:r>
                        <a:rPr lang="es-CR" sz="1600" baseline="0" dirty="0" smtClean="0"/>
                        <a:t> de producción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600" baseline="0" dirty="0" smtClean="0"/>
                        <a:t>-Bolsas (20 000 u.)</a:t>
                      </a:r>
                      <a:endParaRPr lang="es-C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sz="1600" dirty="0" smtClean="0">
                          <a:solidFill>
                            <a:schemeClr val="tx1"/>
                          </a:solidFill>
                        </a:rPr>
                        <a:t>2.00 </a:t>
                      </a:r>
                      <a:r>
                        <a:rPr lang="es-CR" sz="1600" dirty="0" err="1" smtClean="0">
                          <a:solidFill>
                            <a:schemeClr val="tx1"/>
                          </a:solidFill>
                        </a:rPr>
                        <a:t>c.u</a:t>
                      </a:r>
                      <a:r>
                        <a:rPr lang="es-CR" sz="16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s-C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R" sz="1600" dirty="0" smtClean="0"/>
                        <a:t>Semillas</a:t>
                      </a:r>
                      <a:endParaRPr lang="es-C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sz="1600" dirty="0" smtClean="0">
                          <a:solidFill>
                            <a:schemeClr val="tx1"/>
                          </a:solidFill>
                        </a:rPr>
                        <a:t>71.12</a:t>
                      </a:r>
                      <a:endParaRPr lang="es-C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C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C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CR" sz="1600" b="1" dirty="0" smtClean="0"/>
                        <a:t>Total</a:t>
                      </a:r>
                      <a:endParaRPr lang="es-CR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sz="1600" b="1" dirty="0" smtClean="0">
                          <a:solidFill>
                            <a:schemeClr val="tx1"/>
                          </a:solidFill>
                        </a:rPr>
                        <a:t>3445.66</a:t>
                      </a:r>
                      <a:endParaRPr lang="es-CR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sz="1600" b="1" dirty="0" smtClean="0"/>
                        <a:t>Total</a:t>
                      </a:r>
                      <a:endParaRPr lang="es-CR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R" sz="1600" b="1" dirty="0" smtClean="0"/>
                        <a:t>100</a:t>
                      </a:r>
                      <a:r>
                        <a:rPr lang="es-CR" sz="1600" b="1" baseline="0" dirty="0" smtClean="0"/>
                        <a:t> $US</a:t>
                      </a:r>
                      <a:r>
                        <a:rPr lang="es-CR" sz="1600" b="1" dirty="0" smtClean="0"/>
                        <a:t>/mes</a:t>
                      </a:r>
                      <a:endParaRPr lang="es-CR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755576" y="1364575"/>
            <a:ext cx="2484334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1700" u="sng" dirty="0" smtClean="0"/>
              <a:t>Características</a:t>
            </a:r>
          </a:p>
          <a:p>
            <a:pPr>
              <a:buFontTx/>
              <a:buChar char="-"/>
            </a:pPr>
            <a:r>
              <a:rPr lang="es-CR" sz="1700" dirty="0" smtClean="0"/>
              <a:t> Área cubierta:  150 m²</a:t>
            </a:r>
          </a:p>
          <a:p>
            <a:pPr>
              <a:buFontTx/>
              <a:buChar char="-"/>
            </a:pPr>
            <a:r>
              <a:rPr lang="es-CR" sz="1700" dirty="0" smtClean="0"/>
              <a:t> Área al aire libre: 216 m²</a:t>
            </a:r>
          </a:p>
          <a:p>
            <a:pPr>
              <a:buFontTx/>
              <a:buChar char="-"/>
            </a:pPr>
            <a:r>
              <a:rPr lang="es-CR" sz="1700" dirty="0" smtClean="0"/>
              <a:t> TOTAL : 366 m²</a:t>
            </a:r>
          </a:p>
          <a:p>
            <a:endParaRPr lang="es-CR" sz="1700" dirty="0"/>
          </a:p>
        </p:txBody>
      </p:sp>
      <p:pic>
        <p:nvPicPr>
          <p:cNvPr id="6" name="Image 5" descr="DSC0020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1340768"/>
            <a:ext cx="3744416" cy="15661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457200" y="116632"/>
            <a:ext cx="8229600" cy="144016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R" sz="3200" b="1" dirty="0" smtClean="0"/>
              <a:t>Los costos reales </a:t>
            </a:r>
          </a:p>
          <a:p>
            <a:r>
              <a:rPr lang="es-CR" sz="3200" b="1" dirty="0" smtClean="0"/>
              <a:t>vs </a:t>
            </a:r>
          </a:p>
          <a:p>
            <a:r>
              <a:rPr lang="es-CR" sz="3200" b="1" dirty="0" smtClean="0"/>
              <a:t>los costos cubiertos por los productores</a:t>
            </a:r>
            <a:endParaRPr lang="es-CR" sz="32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755576" y="1700808"/>
            <a:ext cx="77768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s-CR" sz="2200" dirty="0" smtClean="0"/>
              <a:t>Los costos reales estimados para el establecimiento y mantenimiento de cada sitio representan un </a:t>
            </a:r>
            <a:r>
              <a:rPr lang="es-CR" sz="2200" u="sng" dirty="0" smtClean="0"/>
              <a:t>dato de referencia </a:t>
            </a:r>
            <a:r>
              <a:rPr lang="es-CR" sz="2200" dirty="0" smtClean="0"/>
              <a:t>que se debe tomar en cuenta al momento de promover el concepto de FA a los productores, pero no significa que es el monto que deberán cubrir los productores para establecer su sistema. 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s-CR" sz="2200" dirty="0" smtClean="0"/>
              <a:t>Se debe apoyar a los productores a buscar la manera de obtener los recursos necesarios (humanos, técnicos,  vegetativos, insumos orgánicos, etc.) mediante estrategias que reducen costos como: </a:t>
            </a: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s-CR" sz="2200" dirty="0" smtClean="0"/>
              <a:t>Intercambio de productos y servicios con otros productores</a:t>
            </a: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s-CR" sz="2200" dirty="0"/>
              <a:t>A</a:t>
            </a:r>
            <a:r>
              <a:rPr lang="es-CR" sz="2200" dirty="0" smtClean="0"/>
              <a:t>lianzas estratégicas con organizaciones, empresas, etc.</a:t>
            </a: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s-CR" sz="2200" dirty="0" smtClean="0"/>
              <a:t>Búsqueda de fondos para pequeños proyectos, entre otros.</a:t>
            </a:r>
            <a:endParaRPr lang="es-CR" sz="2200" dirty="0"/>
          </a:p>
        </p:txBody>
      </p:sp>
    </p:spTree>
    <p:extLst>
      <p:ext uri="{BB962C8B-B14F-4D97-AF65-F5344CB8AC3E}">
        <p14:creationId xmlns:p14="http://schemas.microsoft.com/office/powerpoint/2010/main" val="253556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Ago2010 03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84784"/>
            <a:ext cx="9144000" cy="51435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noFill/>
        </p:spPr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¡Gracias!</a:t>
            </a:r>
            <a:endParaRPr lang="fr-F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>
            <a:normAutofit/>
          </a:bodyPr>
          <a:lstStyle/>
          <a:p>
            <a:r>
              <a:rPr lang="es-CR" sz="3200" b="1" dirty="0" smtClean="0"/>
              <a:t>Estudio de caso 1</a:t>
            </a:r>
            <a:endParaRPr lang="es-CR" sz="32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103637"/>
              </p:ext>
            </p:extLst>
          </p:nvPr>
        </p:nvGraphicFramePr>
        <p:xfrm>
          <a:off x="861002" y="1412776"/>
          <a:ext cx="7421996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983"/>
                <a:gridCol w="1775529"/>
                <a:gridCol w="29334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R" sz="1600" dirty="0" smtClean="0"/>
                        <a:t>Nombre del propietario del sitio demostrativo de FA</a:t>
                      </a:r>
                      <a:endParaRPr lang="es-CR" sz="16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600" dirty="0" smtClean="0"/>
                        <a:t>Ubicación</a:t>
                      </a:r>
                      <a:endParaRPr lang="es-CR" sz="16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600" dirty="0" smtClean="0"/>
                        <a:t>Área (ha) en</a:t>
                      </a:r>
                      <a:r>
                        <a:rPr lang="es-CR" sz="1600" baseline="0" dirty="0" smtClean="0"/>
                        <a:t> </a:t>
                      </a:r>
                      <a:r>
                        <a:rPr lang="es-CR" sz="1600" dirty="0" err="1" smtClean="0"/>
                        <a:t>Forestería</a:t>
                      </a:r>
                      <a:r>
                        <a:rPr lang="es-CR" sz="1600" dirty="0" smtClean="0"/>
                        <a:t> Análoga</a:t>
                      </a:r>
                      <a:endParaRPr lang="es-CR" sz="16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R" sz="1800" b="0" i="0" dirty="0" smtClean="0">
                          <a:solidFill>
                            <a:schemeClr val="tx1"/>
                          </a:solidFill>
                        </a:rPr>
                        <a:t>Sr.</a:t>
                      </a:r>
                      <a:r>
                        <a:rPr lang="es-CR" sz="1800" b="1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CR" sz="1800" i="0" baseline="0" dirty="0" smtClean="0">
                          <a:solidFill>
                            <a:schemeClr val="tx1"/>
                          </a:solidFill>
                        </a:rPr>
                        <a:t>Buenaventura </a:t>
                      </a:r>
                      <a:r>
                        <a:rPr lang="es-CR" sz="1800" i="0" baseline="0" dirty="0" err="1" smtClean="0">
                          <a:solidFill>
                            <a:schemeClr val="tx1"/>
                          </a:solidFill>
                        </a:rPr>
                        <a:t>Nuñez</a:t>
                      </a:r>
                      <a:endParaRPr lang="es-CR" sz="18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800" i="0" dirty="0" smtClean="0">
                          <a:solidFill>
                            <a:schemeClr val="tx1"/>
                          </a:solidFill>
                        </a:rPr>
                        <a:t>Pacayitas</a:t>
                      </a:r>
                      <a:endParaRPr lang="es-CR" sz="18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800" i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s-CR" sz="18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Image 4" descr="DSC0045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999" y="3086960"/>
            <a:ext cx="4104457" cy="3078343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6" name="5 Imagen" descr="S4021261.JPG"/>
          <p:cNvPicPr>
            <a:picLocks noChangeAspect="1"/>
          </p:cNvPicPr>
          <p:nvPr/>
        </p:nvPicPr>
        <p:blipFill>
          <a:blip r:embed="rId3" cstate="email">
            <a:lum bright="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9552" y="3068960"/>
            <a:ext cx="3456384" cy="3104964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7" name="6 CuadroTexto"/>
          <p:cNvSpPr txBox="1"/>
          <p:nvPr/>
        </p:nvSpPr>
        <p:spPr>
          <a:xfrm>
            <a:off x="1907704" y="62373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 smtClean="0"/>
              <a:t>2008</a:t>
            </a:r>
            <a:endParaRPr lang="es-CR" dirty="0"/>
          </a:p>
        </p:txBody>
      </p:sp>
      <p:sp>
        <p:nvSpPr>
          <p:cNvPr id="8" name="7 CuadroTexto"/>
          <p:cNvSpPr txBox="1"/>
          <p:nvPr/>
        </p:nvSpPr>
        <p:spPr>
          <a:xfrm>
            <a:off x="6300192" y="62373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 smtClean="0"/>
              <a:t>2010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1268760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 err="1" smtClean="0"/>
              <a:t>Costos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del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establecimiento</a:t>
            </a:r>
            <a:r>
              <a:rPr lang="fr-FR" sz="3200" b="1" dirty="0" smtClean="0"/>
              <a:t> (en $US)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err="1" smtClean="0"/>
              <a:t>Sitio</a:t>
            </a:r>
            <a:r>
              <a:rPr lang="fr-FR" sz="3200" dirty="0" smtClean="0"/>
              <a:t> </a:t>
            </a:r>
            <a:r>
              <a:rPr lang="fr-FR" sz="3200" dirty="0" err="1" smtClean="0"/>
              <a:t>demostrativo</a:t>
            </a:r>
            <a:r>
              <a:rPr lang="fr-FR" sz="3200" dirty="0" smtClean="0"/>
              <a:t> de </a:t>
            </a:r>
            <a:r>
              <a:rPr lang="fr-FR" sz="3200" dirty="0" err="1" smtClean="0"/>
              <a:t>Pacayitas</a:t>
            </a:r>
            <a:endParaRPr lang="fr-FR" sz="32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889716"/>
              </p:ext>
            </p:extLst>
          </p:nvPr>
        </p:nvGraphicFramePr>
        <p:xfrm>
          <a:off x="179512" y="1431912"/>
          <a:ext cx="8784975" cy="4013312"/>
        </p:xfrm>
        <a:graphic>
          <a:graphicData uri="http://schemas.openxmlformats.org/drawingml/2006/table">
            <a:tbl>
              <a:tblPr/>
              <a:tblGrid>
                <a:gridCol w="1614150"/>
                <a:gridCol w="799933"/>
                <a:gridCol w="674943"/>
                <a:gridCol w="1103479"/>
                <a:gridCol w="417822"/>
                <a:gridCol w="314261"/>
                <a:gridCol w="428535"/>
                <a:gridCol w="614234"/>
                <a:gridCol w="299974"/>
                <a:gridCol w="717445"/>
                <a:gridCol w="868134"/>
                <a:gridCol w="932065"/>
              </a:tblGrid>
              <a:tr h="41113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Actividades</a:t>
                      </a:r>
                      <a:endParaRPr lang="fr-FR" sz="12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fr-FR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para el </a:t>
                      </a:r>
                      <a:r>
                        <a:rPr lang="fr-FR" sz="12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establecimiento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Mano</a:t>
                      </a:r>
                      <a:r>
                        <a:rPr lang="fr-FR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fr-FR" sz="12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obra</a:t>
                      </a:r>
                      <a:endParaRPr lang="fr-FR" sz="1200" b="1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Insumos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Servicios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Total</a:t>
                      </a:r>
                    </a:p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($US)</a:t>
                      </a:r>
                      <a:endParaRPr lang="fr-FR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41113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Jornales</a:t>
                      </a:r>
                      <a:r>
                        <a:rPr lang="fr-FR" sz="1200" i="1" baseline="30000" dirty="0" smtClean="0"/>
                        <a:t>1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ipo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°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Vehículo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Alquiler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</a:p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día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la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gasolina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/Km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0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Análisis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suelo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10.00</a:t>
                      </a:r>
                      <a:endParaRPr lang="fr-FR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0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Preparación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terreno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300.00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300.00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0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Plantación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200.00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200.00 </a:t>
                      </a:r>
                      <a:endParaRPr lang="fr-FR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5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Transporte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Microbus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0.35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27.70</a:t>
                      </a:r>
                      <a:endParaRPr lang="fr-FR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5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fr-F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 dirty="0"/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537.70</a:t>
                      </a:r>
                      <a:endParaRPr lang="fr-FR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113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Tipo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plantas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Cantidad</a:t>
                      </a:r>
                      <a:r>
                        <a:rPr lang="fr-FR" sz="12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fr-FR" sz="1200" b="1" i="0" u="none" strike="noStrike" baseline="30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unitario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2320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Arbóles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maderables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320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Arbóles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frutales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20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Plantas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medicinales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35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promedio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/planta*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1.15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5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1104.00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1104.00</a:t>
                      </a:r>
                      <a:endParaRPr lang="fr-FR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4359"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defTabSz="827088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r>
                        <a:rPr lang="fr-FR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total para el </a:t>
                      </a:r>
                      <a:r>
                        <a:rPr lang="fr-FR" sz="12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establecimiento</a:t>
                      </a:r>
                      <a:r>
                        <a:rPr lang="fr-FR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del </a:t>
                      </a:r>
                      <a:r>
                        <a:rPr lang="fr-FR" sz="12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sitio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1641.70</a:t>
                      </a:r>
                      <a:endParaRPr lang="fr-FR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ZoneTexte 1"/>
          <p:cNvSpPr txBox="1"/>
          <p:nvPr/>
        </p:nvSpPr>
        <p:spPr>
          <a:xfrm>
            <a:off x="179512" y="5949280"/>
            <a:ext cx="8784976" cy="792088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i="1" u="sng" dirty="0" smtClean="0"/>
              <a:t>NOTA:</a:t>
            </a:r>
          </a:p>
          <a:p>
            <a:r>
              <a:rPr lang="fr-FR" sz="1400" i="1" baseline="30000" dirty="0" smtClean="0"/>
              <a:t>1</a:t>
            </a:r>
            <a:r>
              <a:rPr lang="fr-FR" sz="1400" i="1" dirty="0" smtClean="0"/>
              <a:t>1 </a:t>
            </a:r>
            <a:r>
              <a:rPr lang="fr-FR" sz="1400" i="1" dirty="0" err="1" smtClean="0"/>
              <a:t>jornal</a:t>
            </a:r>
            <a:r>
              <a:rPr lang="fr-FR" sz="1400" i="1" dirty="0" smtClean="0"/>
              <a:t> = 10 $US</a:t>
            </a:r>
            <a:endParaRPr lang="fr-FR" sz="1400" i="1" dirty="0" smtClean="0">
              <a:solidFill>
                <a:srgbClr val="000000"/>
              </a:solidFill>
            </a:endParaRPr>
          </a:p>
          <a:p>
            <a:r>
              <a:rPr lang="fr-FR" sz="1400" i="1" baseline="30000" dirty="0" smtClean="0"/>
              <a:t>2</a:t>
            </a:r>
            <a:r>
              <a:rPr lang="fr-FR" sz="1400" i="1" dirty="0" smtClean="0"/>
              <a:t>La</a:t>
            </a:r>
            <a:r>
              <a:rPr lang="fr-FR" sz="1400" i="1" baseline="0" dirty="0" smtClean="0"/>
              <a:t> </a:t>
            </a:r>
            <a:r>
              <a:rPr lang="fr-FR" sz="1400" i="1" dirty="0" err="1" smtClean="0"/>
              <a:t>c</a:t>
            </a:r>
            <a:r>
              <a:rPr lang="fr-FR" sz="1400" i="1" baseline="0" dirty="0" err="1" smtClean="0"/>
              <a:t>antidad</a:t>
            </a:r>
            <a:r>
              <a:rPr lang="fr-FR" sz="1400" i="1" baseline="0" dirty="0" smtClean="0"/>
              <a:t> </a:t>
            </a:r>
            <a:r>
              <a:rPr lang="fr-FR" sz="1400" i="1" baseline="0" dirty="0"/>
              <a:t>de </a:t>
            </a:r>
            <a:r>
              <a:rPr lang="fr-FR" sz="1400" i="1" baseline="0" dirty="0" smtClean="0"/>
              <a:t>plantas</a:t>
            </a:r>
            <a:r>
              <a:rPr lang="fr-FR" sz="1400" i="1" dirty="0" smtClean="0"/>
              <a:t> </a:t>
            </a:r>
            <a:r>
              <a:rPr lang="fr-FR" sz="1400" i="1" baseline="0" dirty="0" smtClean="0"/>
              <a:t>es </a:t>
            </a:r>
            <a:r>
              <a:rPr lang="fr-FR" sz="1400" i="1" baseline="0" dirty="0" err="1"/>
              <a:t>una</a:t>
            </a:r>
            <a:r>
              <a:rPr lang="fr-FR" sz="1400" i="1" baseline="0" dirty="0"/>
              <a:t> </a:t>
            </a:r>
            <a:r>
              <a:rPr lang="fr-FR" sz="1400" i="1" baseline="0" dirty="0" err="1" smtClean="0"/>
              <a:t>estimación</a:t>
            </a:r>
            <a:r>
              <a:rPr lang="fr-FR" sz="1400" i="1" baseline="0" dirty="0" smtClean="0"/>
              <a:t> </a:t>
            </a:r>
            <a:r>
              <a:rPr lang="fr-FR" sz="1400" i="1" baseline="0" dirty="0" err="1"/>
              <a:t>calculada</a:t>
            </a:r>
            <a:r>
              <a:rPr lang="fr-FR" sz="1400" i="1" baseline="0" dirty="0"/>
              <a:t> en </a:t>
            </a:r>
            <a:r>
              <a:rPr lang="fr-FR" sz="1400" i="1" baseline="0" dirty="0" err="1" smtClean="0"/>
              <a:t>función</a:t>
            </a:r>
            <a:r>
              <a:rPr lang="fr-FR" sz="1400" i="1" baseline="0" dirty="0" smtClean="0"/>
              <a:t> del </a:t>
            </a:r>
            <a:r>
              <a:rPr lang="fr-FR" sz="1400" i="1" baseline="0" dirty="0" err="1" smtClean="0"/>
              <a:t>área</a:t>
            </a:r>
            <a:r>
              <a:rPr lang="fr-FR" sz="1400" i="1" baseline="0" dirty="0" smtClean="0"/>
              <a:t> </a:t>
            </a:r>
            <a:r>
              <a:rPr lang="fr-FR" sz="1400" i="1" baseline="0" dirty="0"/>
              <a:t>del </a:t>
            </a:r>
            <a:r>
              <a:rPr lang="fr-FR" sz="1400" i="1" baseline="0" dirty="0" err="1"/>
              <a:t>sitio</a:t>
            </a:r>
            <a:r>
              <a:rPr lang="fr-FR" sz="1400" i="1" baseline="0" dirty="0"/>
              <a:t> </a:t>
            </a:r>
            <a:r>
              <a:rPr lang="fr-FR" sz="1400" i="1" dirty="0" smtClean="0"/>
              <a:t>de </a:t>
            </a:r>
            <a:r>
              <a:rPr lang="fr-FR" sz="1400" i="1" dirty="0" err="1" smtClean="0"/>
              <a:t>P</a:t>
            </a:r>
            <a:r>
              <a:rPr lang="fr-FR" sz="1400" i="1" baseline="0" dirty="0" err="1" smtClean="0"/>
              <a:t>acayitas</a:t>
            </a:r>
            <a:r>
              <a:rPr lang="fr-FR" sz="1400" i="1" baseline="0" dirty="0"/>
              <a:t>: </a:t>
            </a:r>
            <a:r>
              <a:rPr lang="fr-FR" sz="1400" i="1" baseline="0" dirty="0" smtClean="0"/>
              <a:t>2 ha</a:t>
            </a:r>
            <a:endParaRPr lang="fr-FR" sz="1400" i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143836" y="5157192"/>
            <a:ext cx="255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1400" i="1" dirty="0" smtClean="0"/>
              <a:t>Leyenda:</a:t>
            </a:r>
          </a:p>
          <a:p>
            <a:r>
              <a:rPr lang="es-CR" sz="1400" dirty="0" smtClean="0"/>
              <a:t>UTH: Unidad de Trabajo Hombre</a:t>
            </a:r>
            <a:endParaRPr lang="es-C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685800" y="116632"/>
            <a:ext cx="7772400" cy="7200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Costos</a:t>
            </a:r>
            <a:r>
              <a:rPr kumimoji="0" lang="fr-FR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 </a:t>
            </a:r>
            <a:r>
              <a:rPr kumimoji="0" lang="fr-FR" sz="32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establecimiento</a:t>
            </a:r>
            <a:r>
              <a:rPr kumimoji="0" lang="fr-FR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Sitio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demostrativo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Pacayitas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22 Gráfico"/>
          <p:cNvGraphicFramePr/>
          <p:nvPr/>
        </p:nvGraphicFramePr>
        <p:xfrm>
          <a:off x="611559" y="1556792"/>
          <a:ext cx="7785419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>
            <a:normAutofit/>
          </a:bodyPr>
          <a:lstStyle/>
          <a:p>
            <a:r>
              <a:rPr lang="es-CR" sz="3200" b="1" dirty="0" smtClean="0"/>
              <a:t>Estudio de caso 2</a:t>
            </a:r>
            <a:endParaRPr lang="es-CR" sz="32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976558"/>
              </p:ext>
            </p:extLst>
          </p:nvPr>
        </p:nvGraphicFramePr>
        <p:xfrm>
          <a:off x="861002" y="1412776"/>
          <a:ext cx="7421996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983"/>
                <a:gridCol w="1775529"/>
                <a:gridCol w="29334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R" sz="1600" dirty="0" smtClean="0"/>
                        <a:t>Nombre del propietario del sitio demostrativo de FA</a:t>
                      </a:r>
                      <a:endParaRPr lang="es-CR" sz="16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600" dirty="0" smtClean="0"/>
                        <a:t>Ubicación</a:t>
                      </a:r>
                      <a:endParaRPr lang="es-CR" sz="16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600" dirty="0" smtClean="0"/>
                        <a:t>Área (ha) en</a:t>
                      </a:r>
                      <a:r>
                        <a:rPr lang="es-CR" sz="1600" baseline="0" dirty="0" smtClean="0"/>
                        <a:t> </a:t>
                      </a:r>
                      <a:r>
                        <a:rPr lang="es-CR" sz="1600" dirty="0" err="1" smtClean="0"/>
                        <a:t>Forestería</a:t>
                      </a:r>
                      <a:r>
                        <a:rPr lang="es-CR" sz="1600" dirty="0" smtClean="0"/>
                        <a:t> Análoga</a:t>
                      </a:r>
                      <a:endParaRPr lang="es-CR" sz="16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R" sz="1800" b="0" i="0" dirty="0" smtClean="0">
                          <a:solidFill>
                            <a:schemeClr val="tx1"/>
                          </a:solidFill>
                        </a:rPr>
                        <a:t>La Trinidad, propiedad</a:t>
                      </a:r>
                      <a:r>
                        <a:rPr lang="es-CR" sz="1800" b="0" i="0" baseline="0" dirty="0" smtClean="0">
                          <a:solidFill>
                            <a:schemeClr val="tx1"/>
                          </a:solidFill>
                        </a:rPr>
                        <a:t> de la </a:t>
                      </a:r>
                      <a:r>
                        <a:rPr lang="es-CR" sz="1800" b="0" i="0" dirty="0" err="1" smtClean="0">
                          <a:solidFill>
                            <a:schemeClr val="tx1"/>
                          </a:solidFill>
                        </a:rPr>
                        <a:t>Municipilidad</a:t>
                      </a:r>
                      <a:r>
                        <a:rPr lang="es-CR" sz="1800" b="0" i="0" baseline="0" dirty="0" smtClean="0">
                          <a:solidFill>
                            <a:schemeClr val="tx1"/>
                          </a:solidFill>
                        </a:rPr>
                        <a:t> de Turrialba</a:t>
                      </a:r>
                      <a:endParaRPr lang="es-CR" sz="18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800" i="0" dirty="0" smtClean="0">
                          <a:solidFill>
                            <a:schemeClr val="tx1"/>
                          </a:solidFill>
                        </a:rPr>
                        <a:t>La</a:t>
                      </a:r>
                      <a:r>
                        <a:rPr lang="es-CR" sz="1800" i="0" baseline="0" dirty="0" smtClean="0">
                          <a:solidFill>
                            <a:schemeClr val="tx1"/>
                          </a:solidFill>
                        </a:rPr>
                        <a:t> Pastora</a:t>
                      </a:r>
                      <a:endParaRPr lang="es-CR" sz="18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800" i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s-CR" sz="18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999" y="3086960"/>
            <a:ext cx="4104457" cy="3078342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3086961"/>
            <a:ext cx="3816424" cy="3078342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7" name="6 CuadroTexto"/>
          <p:cNvSpPr txBox="1"/>
          <p:nvPr/>
        </p:nvSpPr>
        <p:spPr>
          <a:xfrm>
            <a:off x="1907704" y="62373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 smtClean="0"/>
              <a:t>2008</a:t>
            </a:r>
            <a:endParaRPr lang="es-CR" dirty="0"/>
          </a:p>
        </p:txBody>
      </p:sp>
      <p:sp>
        <p:nvSpPr>
          <p:cNvPr id="8" name="7 CuadroTexto"/>
          <p:cNvSpPr txBox="1"/>
          <p:nvPr/>
        </p:nvSpPr>
        <p:spPr>
          <a:xfrm>
            <a:off x="6300192" y="62373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 smtClean="0"/>
              <a:t>2010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92430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fr-FR" sz="3200" b="1" dirty="0" err="1"/>
              <a:t>Costos</a:t>
            </a:r>
            <a:r>
              <a:rPr lang="fr-FR" sz="3200" b="1" dirty="0"/>
              <a:t> </a:t>
            </a:r>
            <a:r>
              <a:rPr lang="fr-FR" sz="3200" b="1" dirty="0" err="1"/>
              <a:t>del</a:t>
            </a:r>
            <a:r>
              <a:rPr lang="fr-FR" sz="3200" b="1" dirty="0"/>
              <a:t> </a:t>
            </a:r>
            <a:r>
              <a:rPr lang="fr-FR" sz="3200" b="1" dirty="0" err="1"/>
              <a:t>establecimiento</a:t>
            </a:r>
            <a:r>
              <a:rPr lang="fr-FR" sz="3200" b="1" dirty="0"/>
              <a:t> </a:t>
            </a:r>
            <a:r>
              <a:rPr lang="fr-FR" sz="3200" b="1" dirty="0" smtClean="0"/>
              <a:t>(en $US)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 err="1"/>
              <a:t>Sitio</a:t>
            </a:r>
            <a:r>
              <a:rPr lang="fr-FR" sz="3200" dirty="0"/>
              <a:t> </a:t>
            </a:r>
            <a:r>
              <a:rPr lang="fr-FR" sz="3200" dirty="0" err="1"/>
              <a:t>demostrativo</a:t>
            </a:r>
            <a:r>
              <a:rPr lang="fr-FR" sz="3200" dirty="0"/>
              <a:t> de La </a:t>
            </a:r>
            <a:r>
              <a:rPr lang="fr-FR" sz="3200" dirty="0" smtClean="0"/>
              <a:t>Trinidad</a:t>
            </a:r>
            <a:endParaRPr lang="fr-FR" sz="32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547674"/>
              </p:ext>
            </p:extLst>
          </p:nvPr>
        </p:nvGraphicFramePr>
        <p:xfrm>
          <a:off x="323529" y="1268757"/>
          <a:ext cx="8424935" cy="3764462"/>
        </p:xfrm>
        <a:graphic>
          <a:graphicData uri="http://schemas.openxmlformats.org/drawingml/2006/table">
            <a:tbl>
              <a:tblPr/>
              <a:tblGrid>
                <a:gridCol w="1728191"/>
                <a:gridCol w="586955"/>
                <a:gridCol w="647281"/>
                <a:gridCol w="1070020"/>
                <a:gridCol w="388933"/>
                <a:gridCol w="301381"/>
                <a:gridCol w="410971"/>
                <a:gridCol w="589060"/>
                <a:gridCol w="287681"/>
                <a:gridCol w="643856"/>
                <a:gridCol w="876741"/>
                <a:gridCol w="893865"/>
              </a:tblGrid>
              <a:tr h="40015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Actividades</a:t>
                      </a:r>
                      <a:endParaRPr lang="fr-FR" sz="12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fr-FR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para el </a:t>
                      </a:r>
                      <a:r>
                        <a:rPr lang="fr-FR" sz="12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establecimiento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Mano</a:t>
                      </a:r>
                      <a:r>
                        <a:rPr lang="fr-FR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fr-FR" sz="1200" b="1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obra</a:t>
                      </a:r>
                      <a:endParaRPr lang="fr-FR" sz="1200" b="1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Insumos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Servicios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Total</a:t>
                      </a:r>
                    </a:p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($US)</a:t>
                      </a:r>
                      <a:endParaRPr lang="fr-FR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0015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Jornales</a:t>
                      </a:r>
                      <a:r>
                        <a:rPr lang="fr-FR" sz="1200" b="1" i="1" baseline="30000" dirty="0" smtClean="0"/>
                        <a:t>1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ipo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°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Vehículo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Alquiler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</a:p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día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la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gasolina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/Km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3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Análisis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suelo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+mn-ea"/>
                          <a:cs typeface="+mn-cs"/>
                        </a:rPr>
                        <a:t>10.00</a:t>
                      </a:r>
                      <a:endParaRPr lang="fr-FR" sz="12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723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Preparación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terreno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1800.00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+mn-ea"/>
                          <a:cs typeface="+mn-cs"/>
                        </a:rPr>
                        <a:t>1800.00</a:t>
                      </a:r>
                      <a:endParaRPr lang="fr-FR" sz="12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23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Plantación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430.00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+mn-ea"/>
                          <a:cs typeface="+mn-cs"/>
                        </a:rPr>
                        <a:t>430.00</a:t>
                      </a:r>
                      <a:endParaRPr lang="fr-FR" sz="12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7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Transporte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Microbus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0.35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+mn-ea"/>
                          <a:cs typeface="+mn-cs"/>
                        </a:rPr>
                        <a:t>28.40</a:t>
                      </a:r>
                      <a:endParaRPr lang="fr-FR" sz="12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9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+mn-ea"/>
                          <a:cs typeface="+mn-cs"/>
                        </a:rPr>
                        <a:t>2278.40</a:t>
                      </a:r>
                      <a:endParaRPr lang="fr-FR" sz="12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015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Tipo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plantas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Cantidad</a:t>
                      </a:r>
                      <a:r>
                        <a:rPr lang="fr-FR" sz="1200" b="1" i="1" u="none" strike="noStrike" baseline="30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unitario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2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1723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Arbóles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maderables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723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Arbóles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frutales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23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Plantas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medicinales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09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Costo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promedio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/planta*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1.15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9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1104.00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1104.00</a:t>
                      </a:r>
                      <a:endParaRPr lang="fr-FR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8099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3382.4</a:t>
                      </a:r>
                      <a:r>
                        <a:rPr lang="fr-FR" sz="12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fr-FR" sz="12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ZoneTexte 4"/>
          <p:cNvSpPr txBox="1"/>
          <p:nvPr/>
        </p:nvSpPr>
        <p:spPr>
          <a:xfrm>
            <a:off x="47624" y="9474200"/>
            <a:ext cx="6365876" cy="26670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i="1"/>
              <a:t>*La</a:t>
            </a:r>
            <a:r>
              <a:rPr lang="fr-FR" sz="1100" i="1" baseline="0"/>
              <a:t> quantidad de las semillas es una estimation calculada en fonction del area del sitio (La trinidad: 2ha)</a:t>
            </a:r>
            <a:endParaRPr lang="fr-FR" sz="1100" i="1"/>
          </a:p>
        </p:txBody>
      </p:sp>
      <p:sp>
        <p:nvSpPr>
          <p:cNvPr id="6" name="4 CuadroTexto"/>
          <p:cNvSpPr txBox="1"/>
          <p:nvPr/>
        </p:nvSpPr>
        <p:spPr>
          <a:xfrm>
            <a:off x="287852" y="5229200"/>
            <a:ext cx="255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1400" i="1" dirty="0" smtClean="0"/>
              <a:t>Leyenda:</a:t>
            </a:r>
          </a:p>
          <a:p>
            <a:r>
              <a:rPr lang="es-CR" sz="1400" dirty="0" smtClean="0"/>
              <a:t>UTH: Unidad de Trabajo Hombre</a:t>
            </a:r>
            <a:endParaRPr lang="es-CR" sz="1400" dirty="0"/>
          </a:p>
        </p:txBody>
      </p:sp>
      <p:sp>
        <p:nvSpPr>
          <p:cNvPr id="7" name="ZoneTexte 1"/>
          <p:cNvSpPr txBox="1"/>
          <p:nvPr/>
        </p:nvSpPr>
        <p:spPr>
          <a:xfrm>
            <a:off x="323528" y="5849888"/>
            <a:ext cx="8424936" cy="819472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i="1" u="sng" dirty="0" smtClean="0"/>
              <a:t>NOTA:</a:t>
            </a:r>
          </a:p>
          <a:p>
            <a:r>
              <a:rPr lang="fr-FR" sz="1400" i="1" baseline="30000" dirty="0" smtClean="0"/>
              <a:t>1</a:t>
            </a:r>
            <a:r>
              <a:rPr lang="fr-FR" sz="1400" i="1" dirty="0" smtClean="0"/>
              <a:t>1 </a:t>
            </a:r>
            <a:r>
              <a:rPr lang="fr-FR" sz="1400" i="1" dirty="0" err="1" smtClean="0"/>
              <a:t>jornal</a:t>
            </a:r>
            <a:r>
              <a:rPr lang="fr-FR" sz="1400" i="1" dirty="0" smtClean="0"/>
              <a:t> = 5</a:t>
            </a:r>
            <a:r>
              <a:rPr lang="fr-FR" sz="1400" i="1" dirty="0" smtClean="0">
                <a:solidFill>
                  <a:srgbClr val="000000"/>
                </a:solidFill>
              </a:rPr>
              <a:t>000 </a:t>
            </a:r>
            <a:r>
              <a:rPr lang="fr-FR" sz="1400" i="1" dirty="0" err="1" smtClean="0">
                <a:solidFill>
                  <a:srgbClr val="000000"/>
                </a:solidFill>
              </a:rPr>
              <a:t>colones</a:t>
            </a:r>
            <a:endParaRPr lang="fr-FR" sz="1400" i="1" dirty="0" smtClean="0">
              <a:solidFill>
                <a:srgbClr val="000000"/>
              </a:solidFill>
            </a:endParaRPr>
          </a:p>
          <a:p>
            <a:r>
              <a:rPr lang="fr-FR" sz="1400" i="1" baseline="30000" dirty="0" smtClean="0"/>
              <a:t>*</a:t>
            </a:r>
            <a:r>
              <a:rPr lang="fr-FR" sz="1400" i="1" dirty="0" smtClean="0"/>
              <a:t>La</a:t>
            </a:r>
            <a:r>
              <a:rPr lang="fr-FR" sz="1400" i="1" baseline="0" dirty="0" smtClean="0"/>
              <a:t> </a:t>
            </a:r>
            <a:r>
              <a:rPr lang="fr-FR" sz="1400" i="1" dirty="0" err="1" smtClean="0"/>
              <a:t>c</a:t>
            </a:r>
            <a:r>
              <a:rPr lang="fr-FR" sz="1400" i="1" baseline="0" dirty="0" err="1" smtClean="0"/>
              <a:t>antidad</a:t>
            </a:r>
            <a:r>
              <a:rPr lang="fr-FR" sz="1400" i="1" baseline="0" dirty="0" smtClean="0"/>
              <a:t> </a:t>
            </a:r>
            <a:r>
              <a:rPr lang="fr-FR" sz="1400" i="1" baseline="0" dirty="0"/>
              <a:t>de </a:t>
            </a:r>
            <a:r>
              <a:rPr lang="fr-FR" sz="1400" i="1" baseline="0" dirty="0" smtClean="0"/>
              <a:t>plantas</a:t>
            </a:r>
            <a:r>
              <a:rPr lang="fr-FR" sz="1400" i="1" dirty="0" smtClean="0"/>
              <a:t> </a:t>
            </a:r>
            <a:r>
              <a:rPr lang="fr-FR" sz="1400" i="1" baseline="0" dirty="0" smtClean="0"/>
              <a:t>es </a:t>
            </a:r>
            <a:r>
              <a:rPr lang="fr-FR" sz="1400" i="1" baseline="0" dirty="0" err="1"/>
              <a:t>una</a:t>
            </a:r>
            <a:r>
              <a:rPr lang="fr-FR" sz="1400" i="1" baseline="0" dirty="0"/>
              <a:t> </a:t>
            </a:r>
            <a:r>
              <a:rPr lang="fr-FR" sz="1400" i="1" baseline="0" dirty="0" err="1" smtClean="0"/>
              <a:t>estimación</a:t>
            </a:r>
            <a:r>
              <a:rPr lang="fr-FR" sz="1400" i="1" baseline="0" dirty="0" smtClean="0"/>
              <a:t> </a:t>
            </a:r>
            <a:r>
              <a:rPr lang="fr-FR" sz="1400" i="1" baseline="0" dirty="0" err="1"/>
              <a:t>calculada</a:t>
            </a:r>
            <a:r>
              <a:rPr lang="fr-FR" sz="1400" i="1" baseline="0" dirty="0"/>
              <a:t> en </a:t>
            </a:r>
            <a:r>
              <a:rPr lang="fr-FR" sz="1400" i="1" baseline="0" dirty="0" err="1" smtClean="0"/>
              <a:t>función</a:t>
            </a:r>
            <a:r>
              <a:rPr lang="fr-FR" sz="1400" i="1" baseline="0" dirty="0" smtClean="0"/>
              <a:t> del </a:t>
            </a:r>
            <a:r>
              <a:rPr lang="fr-FR" sz="1400" i="1" baseline="0" dirty="0" err="1" smtClean="0"/>
              <a:t>área</a:t>
            </a:r>
            <a:r>
              <a:rPr lang="fr-FR" sz="1400" i="1" baseline="0" dirty="0" smtClean="0"/>
              <a:t> </a:t>
            </a:r>
            <a:r>
              <a:rPr lang="fr-FR" sz="1400" i="1" baseline="0" dirty="0"/>
              <a:t>del </a:t>
            </a:r>
            <a:r>
              <a:rPr lang="fr-FR" sz="1400" i="1" baseline="0" dirty="0" err="1"/>
              <a:t>sitio</a:t>
            </a:r>
            <a:r>
              <a:rPr lang="fr-FR" sz="1400" i="1" baseline="0" dirty="0"/>
              <a:t> </a:t>
            </a:r>
            <a:r>
              <a:rPr lang="fr-FR" sz="1400" i="1" dirty="0" smtClean="0"/>
              <a:t>de La Trinidad</a:t>
            </a:r>
            <a:r>
              <a:rPr lang="fr-FR" sz="1400" i="1" baseline="0" dirty="0" smtClean="0"/>
              <a:t>: 2 ha</a:t>
            </a:r>
            <a:endParaRPr lang="fr-FR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685800" y="116632"/>
            <a:ext cx="7772400" cy="7200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Costos</a:t>
            </a:r>
            <a:r>
              <a:rPr kumimoji="0" lang="fr-FR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 </a:t>
            </a:r>
            <a:r>
              <a:rPr kumimoji="0" lang="fr-FR" sz="32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establecimiento</a:t>
            </a:r>
            <a:r>
              <a:rPr kumimoji="0" lang="fr-FR" sz="3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Sitio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demostrativo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La Trinidad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2567673039"/>
              </p:ext>
            </p:extLst>
          </p:nvPr>
        </p:nvGraphicFramePr>
        <p:xfrm>
          <a:off x="685800" y="1397000"/>
          <a:ext cx="7918648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1280</TotalTime>
  <Words>1815</Words>
  <Application>Microsoft Macintosh PowerPoint</Application>
  <PresentationFormat>On-screen Show (4:3)</PresentationFormat>
  <Paragraphs>1423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Thème Office</vt:lpstr>
      <vt:lpstr>Estudio de casos  Estimación de los costos reales para el establecimiento y mantenimiento de sitios demostrativos de Forestería Análoga en el Bosque Modelo Reventazón, Costa Rica   Charles Georgeot  Proyecto  «Restauración de la biodiversidad y desarollo  comunal a traves de la Forestería Análoga » 2010</vt:lpstr>
      <vt:lpstr>PowerPoint Presentation</vt:lpstr>
      <vt:lpstr>Componentes del cálculo de los costos reales</vt:lpstr>
      <vt:lpstr>Estudio de caso 1</vt:lpstr>
      <vt:lpstr>Costos del establecimiento (en $US)  Sitio demostrativo de Pacayitas</vt:lpstr>
      <vt:lpstr>PowerPoint Presentation</vt:lpstr>
      <vt:lpstr>Estudio de caso 2</vt:lpstr>
      <vt:lpstr>Costos del establecimiento (en $US) Sitio demostrativo de La Trinidad</vt:lpstr>
      <vt:lpstr>PowerPoint Presentation</vt:lpstr>
      <vt:lpstr>Estudio de caso 3</vt:lpstr>
      <vt:lpstr>PowerPoint Presentation</vt:lpstr>
      <vt:lpstr>PowerPoint Presentation</vt:lpstr>
      <vt:lpstr>Estudio de caso 4</vt:lpstr>
      <vt:lpstr>PowerPoint Presentation</vt:lpstr>
      <vt:lpstr>PowerPoint Presentation</vt:lpstr>
      <vt:lpstr>Estudio de caso 5</vt:lpstr>
      <vt:lpstr>PowerPoint Presentation</vt:lpstr>
      <vt:lpstr>PowerPoint Presentation</vt:lpstr>
      <vt:lpstr>Estudio de caso 6</vt:lpstr>
      <vt:lpstr>PowerPoint Presentation</vt:lpstr>
      <vt:lpstr>PowerPoint Presentation</vt:lpstr>
      <vt:lpstr>Estudio de caso 7</vt:lpstr>
      <vt:lpstr>PowerPoint Presentation</vt:lpstr>
      <vt:lpstr>PowerPoint Presentation</vt:lpstr>
      <vt:lpstr> Costo del establecimiento (en $US) -consolidado- Sitios del proyecto FA en Costa Rica</vt:lpstr>
      <vt:lpstr>PowerPoint Presentation</vt:lpstr>
      <vt:lpstr>Costos del establecimiento por hectárea  Sitios del proyecto FA en Costa Rica</vt:lpstr>
      <vt:lpstr>PowerPoint Presentation</vt:lpstr>
      <vt:lpstr>Costos del mantenimiento (en $US)  por mes y por año</vt:lpstr>
      <vt:lpstr>PowerPoint Presentation</vt:lpstr>
      <vt:lpstr>Costos del establecimiento  y manejo del vivero principal del proyecto FA</vt:lpstr>
      <vt:lpstr>PowerPoint Presentation</vt:lpstr>
      <vt:lpstr>¡Gracias!</vt:lpstr>
    </vt:vector>
  </TitlesOfParts>
  <Company>Sweet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Costos del proyecto: Foresteria analoga</dc:title>
  <dc:creator>geogeot</dc:creator>
  <cp:lastModifiedBy>Milo Bekins</cp:lastModifiedBy>
  <cp:revision>212</cp:revision>
  <dcterms:created xsi:type="dcterms:W3CDTF">2010-08-19T19:11:01Z</dcterms:created>
  <dcterms:modified xsi:type="dcterms:W3CDTF">2017-11-13T01:10:02Z</dcterms:modified>
</cp:coreProperties>
</file>